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399" r:id="rId2"/>
    <p:sldId id="258" r:id="rId3"/>
    <p:sldId id="259" r:id="rId4"/>
    <p:sldId id="261" r:id="rId5"/>
    <p:sldId id="256" r:id="rId6"/>
    <p:sldId id="257" r:id="rId7"/>
    <p:sldId id="1398" r:id="rId8"/>
    <p:sldId id="260" r:id="rId9"/>
    <p:sldId id="1396" r:id="rId10"/>
    <p:sldId id="1400" r:id="rId11"/>
    <p:sldId id="1395" r:id="rId12"/>
    <p:sldId id="1392" r:id="rId13"/>
    <p:sldId id="1377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CE432-35A0-E3E4-FF6B-2230D38323E7}" v="95" dt="2026-05-05T13:02:12.221"/>
    <p1510:client id="{75D4139E-0722-5740-8432-D9CC6C054AB9}" v="43" dt="2026-05-05T13:18:30.405"/>
    <p1510:client id="{F0197F5A-F167-4DF3-9134-30F487B1EED8}" v="27" dt="2026-05-04T19:26:37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4_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Consumo por sector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5DC9D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40A-4D28-B72D-BB9DC5BA5F31}"/>
              </c:ext>
            </c:extLst>
          </c:dPt>
          <c:dPt>
            <c:idx val="1"/>
            <c:bubble3D val="0"/>
            <c:spPr>
              <a:solidFill>
                <a:srgbClr val="2B7A8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40A-4D28-B72D-BB9DC5BA5F31}"/>
              </c:ext>
            </c:extLst>
          </c:dPt>
          <c:dPt>
            <c:idx val="2"/>
            <c:bubble3D val="0"/>
            <c:spPr>
              <a:solidFill>
                <a:srgbClr val="4A9AAB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940A-4D28-B72D-BB9DC5BA5F31}"/>
              </c:ext>
            </c:extLst>
          </c:dPt>
          <c:dPt>
            <c:idx val="3"/>
            <c:bubble3D val="0"/>
            <c:spPr>
              <a:solidFill>
                <a:srgbClr val="6BB5C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940A-4D28-B72D-BB9DC5BA5F31}"/>
              </c:ext>
            </c:extLst>
          </c:dPt>
          <c:dPt>
            <c:idx val="4"/>
            <c:bubble3D val="0"/>
            <c:spPr>
              <a:solidFill>
                <a:srgbClr val="8DD0D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940A-4D28-B72D-BB9DC5BA5F31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2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0A-4D28-B72D-BB9DC5BA5F31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2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0A-4D28-B72D-BB9DC5BA5F31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2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0A-4D28-B72D-BB9DC5BA5F31}"/>
                </c:ext>
              </c:extLst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2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0A-4D28-B72D-BB9DC5BA5F31}"/>
                </c:ext>
              </c:extLst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12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0A-4D28-B72D-BB9DC5BA5F3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Industria</c:v>
                </c:pt>
                <c:pt idx="1">
                  <c:v>Transporte</c:v>
                </c:pt>
                <c:pt idx="2">
                  <c:v>Residencial</c:v>
                </c:pt>
                <c:pt idx="3">
                  <c:v>Comercial y Público</c:v>
                </c:pt>
                <c:pt idx="4">
                  <c:v>Agropecuario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33</c:v>
                </c:pt>
                <c:pt idx="2">
                  <c:v>27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0A-4D28-B72D-BB9DC5BA5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solidFill>
          <a:srgbClr val="0E5A6B"/>
        </a:solidFill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200">
              <a:solidFill>
                <a:srgbClr val="FFFFFF"/>
              </a:solidFill>
              <a:latin typeface="Calibri"/>
              <a:cs typeface="Calibri"/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0E5A6B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583C4-9FF9-425E-86A3-084FCE5209C9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71EC5-3F14-43CD-81C2-1F6A4EEFF8B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928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1F72-03C0-504F-9A9B-836DEA34061E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481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7667A-4D05-7F57-236B-BAA3F5B0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F0D471-9599-631E-3C77-26958FC42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197FC12-C35A-B975-CACA-8F7430111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717CB1-CE4D-D1EB-9D9E-0F5070003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1F72-03C0-504F-9A9B-836DEA34061E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700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B259B-454C-568E-DFB0-FEDB8347A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880E1F-48F3-D152-2B47-D40DAC459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CD1752F-488F-4859-6E96-20E9FD131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C04BAA-3D34-E063-3628-68959EE1F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1F72-03C0-504F-9A9B-836DEA34061E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385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7861A-8F80-0001-5AC0-27B9649E4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46135C-1DFC-180D-E8BD-E7DB7EECB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80110B-9FBE-C0A4-4545-CEA7F5926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6B83DD-9D4C-3073-AEBE-A2D37F287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1F72-03C0-504F-9A9B-836DEA34061E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879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EFB2F-7E8B-A26F-38E0-F6324A302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4A01F7-FB15-F51B-D9A7-DF46D8C06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2BD3DCB-30F6-55FB-0FDA-E190E6DC7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E8C77C-E14D-3EAB-FB9E-AE5445444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1F72-03C0-504F-9A9B-836DEA34061E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888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88879-DD13-0186-E454-0FD98D2BB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5D07D1C-E972-98C4-7937-3C02F1D1F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035D9DD-D635-0206-2424-5DD788937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730C12-31E5-7C62-E057-1F4B3E476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1F72-03C0-504F-9A9B-836DEA34061E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1A9FD-B891-3A59-C89F-5851284C5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14E989-35D3-70E6-88A8-C193119A7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0E1B17-D7E0-3F95-F917-F51F86A1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9E2-6D72-42E9-B1A1-9DEAAF3F8032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B23AD-F073-23AB-A67D-C34F16E6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8531B4-2EA9-3978-50A9-52CC2E22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5B6C-D7B1-497A-8DD6-DF69A371FE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560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80959-4D15-F977-1D2B-D63288BA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CB8E0D-2E4F-496B-6675-BEC7F020C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64D9D-408A-4878-C39F-62761F42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9E2-6D72-42E9-B1A1-9DEAAF3F8032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BC3FD8-0E53-49A9-ED76-CF7F3581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A086F-8695-E62F-04E8-16E936BB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5B6C-D7B1-497A-8DD6-DF69A371FE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89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0EE53E-11A8-C09F-702D-8E9558EAB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26A7A2-B26F-D189-69E4-A3B81AAC5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5A8A7B-9727-F164-9BA6-8864C9C3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9E2-6D72-42E9-B1A1-9DEAAF3F8032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C2901-7F0A-50DF-DCD8-0E0E21C9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B0F6E8-6247-A718-2E1A-B2ADDD93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5B6C-D7B1-497A-8DD6-DF69A371FE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296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19E7C-2B47-EAFA-7B2B-6345CA45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F6190-6040-22F4-3337-7D3D2B8C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031A1D-3A0F-58F2-43A2-BB38F97F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9E2-6D72-42E9-B1A1-9DEAAF3F8032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08D1B-7936-87EE-A116-427ECBC8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69641-7FDF-C37E-F384-778E3FF9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5B6C-D7B1-497A-8DD6-DF69A371FE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292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786F9-61EF-EA69-A6B8-3D5FF2F3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82E26B-4901-D8CE-5F29-D703AEBC2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0BBD6-15F4-1D8B-0174-56675812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9E2-6D72-42E9-B1A1-9DEAAF3F8032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693E70-9053-2CE3-FF35-5C8F6279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8D16D9-1B39-5850-ABEA-3AA3EF02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5B6C-D7B1-497A-8DD6-DF69A371FE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589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0A841-0442-EA48-64C9-ABF25BBC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98B35-18D5-92E9-558E-A188FC464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5035C0-D4C8-4072-8D07-AAFB2BBA8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778881-7DD3-FC5D-9104-DC3D4EAF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9E2-6D72-42E9-B1A1-9DEAAF3F8032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4ED081-4AAC-9B2A-D180-C9B89EFC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DB4AE6-5A50-986C-059D-378B4047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5B6C-D7B1-497A-8DD6-DF69A371FE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393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AFF56-EF55-E8A8-0C64-C9C886AB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DA4A3A-E2E2-54A8-3AF8-8E4D75EDF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CF5F81-B772-4079-7696-702FCB112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F41C4B-E78A-C6A1-E6DC-5A307C418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81C3C7-79F1-30D5-6976-43DB8E51B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353E58-A1E5-2672-1511-562E30A6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9E2-6D72-42E9-B1A1-9DEAAF3F8032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6763DC-6510-3685-3644-588CC91C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E10F74-C461-D362-9DC1-55F46DA7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5B6C-D7B1-497A-8DD6-DF69A371FE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331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A3432-213A-F7DF-578B-9A8B0310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491842-28DC-059E-8219-A89CF65C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9E2-6D72-42E9-B1A1-9DEAAF3F8032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61B511-8304-A201-8929-70E882D2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FA7168-F259-059C-5532-E8136918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5B6C-D7B1-497A-8DD6-DF69A371FE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141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768153-DAC5-46A4-4F17-93FECD59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9E2-6D72-42E9-B1A1-9DEAAF3F8032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83F35A-87B5-2CE5-01DD-F87B5CCD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D85671-D49F-3DE5-E7A3-63FD1DE5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5B6C-D7B1-497A-8DD6-DF69A371FE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38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FABB6-3570-B3A0-64B9-81F24232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464D4B-6308-49EF-8616-ED934583C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F2FF6C-056A-5C79-E7FA-BEF406449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4FA42E-8C41-7157-03D4-1CC68FA0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9E2-6D72-42E9-B1A1-9DEAAF3F8032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659875-AEB2-2A33-B287-13FAC4CF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FD0C80-24A6-3357-55C1-0C3F979F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5B6C-D7B1-497A-8DD6-DF69A371FE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144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97296-2C96-DA44-B777-37B7230D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45E777-0205-9AA0-C3CC-246A16BD9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B6880-EC0D-6D41-F67E-29BBFC356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F05510-59A2-DA5B-CA4C-4DA2892D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9E2-6D72-42E9-B1A1-9DEAAF3F8032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AA1A7C-8CDB-1573-BA60-32976E3D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9FA719-FA9A-4C3A-BC93-4BF62154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5B6C-D7B1-497A-8DD6-DF69A371FE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785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B787FF-1557-74A9-82D2-477A602D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B47D16-1F76-AE1B-BE5B-4D2321BCC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0C076A-C41F-1E2F-978D-AF0C467C1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F579E2-6D72-42E9-B1A1-9DEAAF3F8032}" type="datetimeFigureOut">
              <a:rPr lang="es-AR" smtClean="0"/>
              <a:t>5/5/2026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9F465-89E2-6B6C-F0D0-731B9B8FC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7A9E39-16B3-2632-26E8-F0350A073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F5B6C-D7B1-497A-8DD6-DF69A371FE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45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10.jpeg"/><Relationship Id="rId9" Type="http://schemas.openxmlformats.org/officeDocument/2006/relationships/hyperlink" Target="https://youtu.be/mTyr-dnjgdw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1.emf"/><Relationship Id="rId10" Type="http://schemas.openxmlformats.org/officeDocument/2006/relationships/image" Target="../media/image15.svg"/><Relationship Id="rId4" Type="http://schemas.openxmlformats.org/officeDocument/2006/relationships/image" Target="../media/image20.jpeg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microsoft.com/office/2007/relationships/hdphoto" Target="../media/hdphoto1.wdp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24.jpe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microsoft.com/office/2007/relationships/hdphoto" Target="../media/hdphoto1.wdp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6E6D0ED3-FA27-3542-9EC5-4E98F53AD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4"/>
            <a:ext cx="12192000" cy="6857912"/>
          </a:xfrm>
        </p:spPr>
      </p:pic>
      <p:sp>
        <p:nvSpPr>
          <p:cNvPr id="6" name="Rectángulo: esquinas redondeadas 43">
            <a:extLst>
              <a:ext uri="{FF2B5EF4-FFF2-40B4-BE49-F238E27FC236}">
                <a16:creationId xmlns:a16="http://schemas.microsoft.com/office/drawing/2014/main" id="{FFDB2C35-D5A9-826B-8DC4-CB5002DE1751}"/>
              </a:ext>
            </a:extLst>
          </p:cNvPr>
          <p:cNvSpPr/>
          <p:nvPr/>
        </p:nvSpPr>
        <p:spPr>
          <a:xfrm rot="11085148">
            <a:off x="-2673376" y="1321356"/>
            <a:ext cx="6461189" cy="66279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5462">
                  <a:alpha val="29813"/>
                </a:srgbClr>
              </a:gs>
              <a:gs pos="98000">
                <a:srgbClr val="007678">
                  <a:alpha val="30337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538"/>
          </a:p>
        </p:txBody>
      </p:sp>
      <p:sp>
        <p:nvSpPr>
          <p:cNvPr id="7" name="Rectángulo: esquinas redondeadas 18">
            <a:extLst>
              <a:ext uri="{FF2B5EF4-FFF2-40B4-BE49-F238E27FC236}">
                <a16:creationId xmlns:a16="http://schemas.microsoft.com/office/drawing/2014/main" id="{3C53F818-2FA3-26B3-3DF3-B838F034574E}"/>
              </a:ext>
            </a:extLst>
          </p:cNvPr>
          <p:cNvSpPr/>
          <p:nvPr/>
        </p:nvSpPr>
        <p:spPr>
          <a:xfrm rot="371551">
            <a:off x="6536713" y="-3051029"/>
            <a:ext cx="8679176" cy="8903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5462">
                  <a:alpha val="29813"/>
                </a:srgbClr>
              </a:gs>
              <a:gs pos="98000">
                <a:srgbClr val="007678">
                  <a:alpha val="30337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538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C2C6DF-206A-6FB1-5381-8FD6EED96F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b="26018"/>
          <a:stretch/>
        </p:blipFill>
        <p:spPr>
          <a:xfrm>
            <a:off x="-12741" y="45"/>
            <a:ext cx="12204741" cy="6857911"/>
          </a:xfrm>
          <a:prstGeom prst="rect">
            <a:avLst/>
          </a:prstGeom>
        </p:spPr>
      </p:pic>
      <p:sp>
        <p:nvSpPr>
          <p:cNvPr id="10" name="Shape 3"/>
          <p:cNvSpPr/>
          <p:nvPr/>
        </p:nvSpPr>
        <p:spPr>
          <a:xfrm>
            <a:off x="640080" y="4297680"/>
            <a:ext cx="914400" cy="54864"/>
          </a:xfrm>
          <a:prstGeom prst="rect">
            <a:avLst/>
          </a:prstGeom>
          <a:solidFill>
            <a:srgbClr val="5DC9D6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3" name="Text 4"/>
          <p:cNvSpPr/>
          <p:nvPr/>
        </p:nvSpPr>
        <p:spPr>
          <a:xfrm>
            <a:off x="640080" y="44348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>
                <a:solidFill>
                  <a:srgbClr val="A8E3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 mirada al sector y casos de aplicación en industria</a:t>
            </a:r>
            <a:endParaRPr lang="en-US" sz="18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EDF52981-7FF4-E517-5397-49E648818FA5}"/>
              </a:ext>
            </a:extLst>
          </p:cNvPr>
          <p:cNvSpPr/>
          <p:nvPr/>
        </p:nvSpPr>
        <p:spPr>
          <a:xfrm>
            <a:off x="640080" y="2194560"/>
            <a:ext cx="86868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Eficiencia Energética</a:t>
            </a:r>
            <a:endParaRPr lang="en-US" sz="5400"/>
          </a:p>
          <a:p>
            <a:pPr marL="0" indent="0" algn="l">
              <a:buNone/>
            </a:pPr>
            <a:r>
              <a:rPr lang="en-US" sz="5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 Energías Renovables</a:t>
            </a:r>
            <a:endParaRPr lang="en-US" sz="540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709BA7E3-9E90-68DA-ED3C-891AFC5324D7}"/>
              </a:ext>
            </a:extLst>
          </p:cNvPr>
          <p:cNvSpPr/>
          <p:nvPr/>
        </p:nvSpPr>
        <p:spPr>
          <a:xfrm>
            <a:off x="640080" y="5120640"/>
            <a:ext cx="6400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Ing. Federico Tobías Marhaba</a:t>
            </a:r>
            <a:endParaRPr lang="en-US" sz="1600"/>
          </a:p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Prod. Energía Matías Aníbal Frigeri</a:t>
            </a:r>
            <a:endParaRPr lang="en-US" sz="1600"/>
          </a:p>
        </p:txBody>
      </p:sp>
      <p:pic>
        <p:nvPicPr>
          <p:cNvPr id="16" name="Google Shape;55;p13">
            <a:extLst>
              <a:ext uri="{FF2B5EF4-FFF2-40B4-BE49-F238E27FC236}">
                <a16:creationId xmlns:a16="http://schemas.microsoft.com/office/drawing/2014/main" id="{E87A4567-DBA5-DC4C-3AAB-FF8AEFC860E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69680" y="5708831"/>
            <a:ext cx="1079817" cy="71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12123A3-9D62-669C-4BB7-379653C20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8606" y="5831493"/>
            <a:ext cx="1384117" cy="407093"/>
          </a:xfrm>
          <a:prstGeom prst="rect">
            <a:avLst/>
          </a:prstGeom>
        </p:spPr>
      </p:pic>
      <p:sp>
        <p:nvSpPr>
          <p:cNvPr id="18" name="Text 7">
            <a:extLst>
              <a:ext uri="{FF2B5EF4-FFF2-40B4-BE49-F238E27FC236}">
                <a16:creationId xmlns:a16="http://schemas.microsoft.com/office/drawing/2014/main" id="{16C81412-5E1A-F30D-45E2-D76A36FDB792}"/>
              </a:ext>
            </a:extLst>
          </p:cNvPr>
          <p:cNvSpPr/>
          <p:nvPr/>
        </p:nvSpPr>
        <p:spPr>
          <a:xfrm>
            <a:off x="640080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Mayo 2026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518437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8CC5F-D594-5DCE-A676-843116010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0676CF8F-63FE-F034-1808-C4A74BE8B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70" r="2075"/>
          <a:stretch>
            <a:fillRect/>
          </a:stretch>
        </p:blipFill>
        <p:spPr>
          <a:xfrm>
            <a:off x="-119477" y="45"/>
            <a:ext cx="12338677" cy="685791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01E12B2-3DC5-960F-8366-6520B8A05E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9" t="-8394" r="31084" b="-8079"/>
          <a:stretch/>
        </p:blipFill>
        <p:spPr>
          <a:xfrm>
            <a:off x="-2898192" y="-632845"/>
            <a:ext cx="8248343" cy="8148606"/>
          </a:xfrm>
          <a:prstGeom prst="ellipse">
            <a:avLst/>
          </a:prstGeom>
        </p:spPr>
      </p:pic>
      <p:sp>
        <p:nvSpPr>
          <p:cNvPr id="27" name="Elipse 26">
            <a:extLst>
              <a:ext uri="{FF2B5EF4-FFF2-40B4-BE49-F238E27FC236}">
                <a16:creationId xmlns:a16="http://schemas.microsoft.com/office/drawing/2014/main" id="{6FBA6092-FB3E-6C41-8102-4F1B85AE867B}"/>
              </a:ext>
            </a:extLst>
          </p:cNvPr>
          <p:cNvSpPr/>
          <p:nvPr/>
        </p:nvSpPr>
        <p:spPr>
          <a:xfrm rot="16200000">
            <a:off x="-2858186" y="-684549"/>
            <a:ext cx="8148607" cy="8227098"/>
          </a:xfrm>
          <a:prstGeom prst="ellipse">
            <a:avLst/>
          </a:prstGeom>
          <a:gradFill>
            <a:gsLst>
              <a:gs pos="0">
                <a:srgbClr val="005A62">
                  <a:alpha val="50000"/>
                </a:srgbClr>
              </a:gs>
              <a:gs pos="98000">
                <a:srgbClr val="38FCFD">
                  <a:alpha val="15000"/>
                </a:srgbClr>
              </a:gs>
            </a:gsLst>
            <a:lin ang="5400000" scaled="1"/>
          </a:gradFill>
          <a:ln>
            <a:solidFill>
              <a:srgbClr val="38FC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3803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37A15D61-3640-7916-B08E-8D53376E0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048" y="-4672846"/>
            <a:ext cx="669628" cy="42015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3657B35-85F9-071C-3D1B-D7BD2FD65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8605" y="625160"/>
            <a:ext cx="669628" cy="4201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0D8B143-1639-850A-DE2E-BAEFF4480F51}"/>
              </a:ext>
            </a:extLst>
          </p:cNvPr>
          <p:cNvSpPr txBox="1"/>
          <p:nvPr/>
        </p:nvSpPr>
        <p:spPr>
          <a:xfrm>
            <a:off x="680177" y="529147"/>
            <a:ext cx="3633445" cy="3404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AR" sz="1600" b="1" spc="90">
                <a:solidFill>
                  <a:schemeClr val="bg1"/>
                </a:solidFill>
                <a:cs typeface="Calibri"/>
                <a:sym typeface="Calibri"/>
              </a:rPr>
              <a:t>CASOS DE ÉXITO</a:t>
            </a:r>
            <a:endParaRPr lang="es-AR" sz="1600" b="1" spc="9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9D166-702B-07A3-CE72-31D87A5A7BFC}"/>
              </a:ext>
            </a:extLst>
          </p:cNvPr>
          <p:cNvSpPr txBox="1"/>
          <p:nvPr/>
        </p:nvSpPr>
        <p:spPr>
          <a:xfrm>
            <a:off x="623144" y="2666914"/>
            <a:ext cx="4462478" cy="145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955" b="1">
                <a:solidFill>
                  <a:schemeClr val="lt1"/>
                </a:solidFill>
                <a:ea typeface="Verdana"/>
                <a:cs typeface="Verdana"/>
                <a:sym typeface="Verdana"/>
              </a:rPr>
              <a:t>PROYECTO SOLAR|</a:t>
            </a:r>
          </a:p>
          <a:p>
            <a:r>
              <a:rPr lang="es-419" sz="2955">
                <a:solidFill>
                  <a:schemeClr val="lt1"/>
                </a:solidFill>
                <a:ea typeface="Verdana"/>
                <a:cs typeface="Verdana"/>
                <a:sym typeface="Verdana"/>
              </a:rPr>
              <a:t>INDUSTRIA GRÁFICA IMPRESORES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358F738-58BA-E406-A53F-5D71AFD6986D}"/>
              </a:ext>
            </a:extLst>
          </p:cNvPr>
          <p:cNvSpPr/>
          <p:nvPr/>
        </p:nvSpPr>
        <p:spPr>
          <a:xfrm>
            <a:off x="9850057" y="527489"/>
            <a:ext cx="728913" cy="7289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806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111ACD-5765-C437-B539-6CF560DC63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730" b="24303"/>
          <a:stretch/>
        </p:blipFill>
        <p:spPr>
          <a:xfrm>
            <a:off x="9918674" y="741776"/>
            <a:ext cx="614457" cy="2471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8A3898-5A69-5531-2FE0-65049D17C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2079" y="1720617"/>
            <a:ext cx="6031613" cy="2731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5979E1-6161-229E-9986-9A6AE846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8422" y="4760249"/>
            <a:ext cx="6020198" cy="124486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8CA3A84-102C-D9B6-B20F-2A68D51BD8BC}"/>
              </a:ext>
            </a:extLst>
          </p:cNvPr>
          <p:cNvSpPr txBox="1"/>
          <p:nvPr/>
        </p:nvSpPr>
        <p:spPr>
          <a:xfrm>
            <a:off x="5722189" y="747622"/>
            <a:ext cx="143773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solidFill>
                  <a:schemeClr val="bg1"/>
                </a:solidFill>
                <a:latin typeface="Apto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s-ES" sz="2400" u="sng">
              <a:solidFill>
                <a:schemeClr val="bg1"/>
              </a:solid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24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8937B-DB55-4E2A-1595-3E1A08845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3DB1FF8A-3FDB-B374-3D1F-A3DB12E21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70" r="2075"/>
          <a:stretch>
            <a:fillRect/>
          </a:stretch>
        </p:blipFill>
        <p:spPr>
          <a:xfrm>
            <a:off x="0" y="45"/>
            <a:ext cx="12338677" cy="687078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9A3888-35FF-064F-A4DB-92F6C0B81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6" r="34706"/>
          <a:stretch/>
        </p:blipFill>
        <p:spPr>
          <a:xfrm>
            <a:off x="-2897878" y="-739343"/>
            <a:ext cx="8248343" cy="8148606"/>
          </a:xfrm>
          <a:prstGeom prst="ellipse">
            <a:avLst/>
          </a:prstGeom>
        </p:spPr>
      </p:pic>
      <p:sp>
        <p:nvSpPr>
          <p:cNvPr id="31" name="Elipse 30">
            <a:extLst>
              <a:ext uri="{FF2B5EF4-FFF2-40B4-BE49-F238E27FC236}">
                <a16:creationId xmlns:a16="http://schemas.microsoft.com/office/drawing/2014/main" id="{EAFE014B-A306-0541-95F2-B983E0C3486C}"/>
              </a:ext>
            </a:extLst>
          </p:cNvPr>
          <p:cNvSpPr/>
          <p:nvPr/>
        </p:nvSpPr>
        <p:spPr>
          <a:xfrm rot="16200000">
            <a:off x="-2858631" y="-778588"/>
            <a:ext cx="8148607" cy="8227098"/>
          </a:xfrm>
          <a:prstGeom prst="ellipse">
            <a:avLst/>
          </a:prstGeom>
          <a:gradFill>
            <a:gsLst>
              <a:gs pos="0">
                <a:srgbClr val="005A62">
                  <a:alpha val="50000"/>
                </a:srgbClr>
              </a:gs>
              <a:gs pos="98000">
                <a:srgbClr val="38FCFD">
                  <a:alpha val="15000"/>
                </a:srgbClr>
              </a:gs>
            </a:gsLst>
            <a:lin ang="5400000" scaled="1"/>
          </a:gradFill>
          <a:ln>
            <a:solidFill>
              <a:srgbClr val="38FC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3803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DE4124E-8F0E-2EC1-7CE8-B2B958001B0B}"/>
              </a:ext>
            </a:extLst>
          </p:cNvPr>
          <p:cNvSpPr txBox="1"/>
          <p:nvPr/>
        </p:nvSpPr>
        <p:spPr>
          <a:xfrm>
            <a:off x="6032033" y="1838400"/>
            <a:ext cx="4080166" cy="9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es-MX" sz="1254">
                <a:solidFill>
                  <a:schemeClr val="bg1"/>
                </a:solidFill>
                <a:ea typeface="Verdana"/>
                <a:cs typeface="Verdana"/>
                <a:sym typeface="Raleway Light"/>
              </a:rPr>
              <a:t>En el hipermercado Carrefour situado en San Fernando, Provincia de Bs. As., se instalaron 1550 paneles solares</a:t>
            </a:r>
            <a:endParaRPr lang="es-MX" sz="1254">
              <a:solidFill>
                <a:schemeClr val="bg1"/>
              </a:solidFill>
              <a:ea typeface="Verdana"/>
              <a:cs typeface="Verdana"/>
            </a:endParaRPr>
          </a:p>
          <a:p>
            <a:pPr lvl="0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es-MX" sz="1254">
                <a:solidFill>
                  <a:schemeClr val="bg1"/>
                </a:solidFill>
                <a:ea typeface="Verdana"/>
                <a:cs typeface="Verdana"/>
                <a:sym typeface="Raleway Light"/>
              </a:rPr>
              <a:t>con el objetivo de reducir el consumo eléctrico del complejo, en un </a:t>
            </a:r>
            <a:r>
              <a:rPr lang="es-419" sz="1254">
                <a:solidFill>
                  <a:schemeClr val="bg1"/>
                </a:solidFill>
                <a:ea typeface="Verdana"/>
                <a:cs typeface="Verdana"/>
                <a:sym typeface="Raleway Light"/>
              </a:rPr>
              <a:t>30%.</a:t>
            </a:r>
            <a:endParaRPr lang="es-MX" sz="1254">
              <a:solidFill>
                <a:schemeClr val="bg1"/>
              </a:solidFill>
              <a:ea typeface="Verdana"/>
              <a:cs typeface="Verdana"/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1ADF8F55-82B7-528E-CDAD-2F755E009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048" y="-4672846"/>
            <a:ext cx="669628" cy="42015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2511A38-7840-204C-A166-6C5CBD078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8605" y="625160"/>
            <a:ext cx="669628" cy="420159"/>
          </a:xfrm>
          <a:prstGeom prst="rect">
            <a:avLst/>
          </a:prstGeom>
        </p:spPr>
      </p:pic>
      <p:sp>
        <p:nvSpPr>
          <p:cNvPr id="12" name="Rectángulo redondeado 33">
            <a:extLst>
              <a:ext uri="{FF2B5EF4-FFF2-40B4-BE49-F238E27FC236}">
                <a16:creationId xmlns:a16="http://schemas.microsoft.com/office/drawing/2014/main" id="{67BF82FA-8A8E-093A-845C-96566A9E021D}"/>
              </a:ext>
            </a:extLst>
          </p:cNvPr>
          <p:cNvSpPr/>
          <p:nvPr/>
        </p:nvSpPr>
        <p:spPr>
          <a:xfrm>
            <a:off x="4868113" y="1308330"/>
            <a:ext cx="5244086" cy="43721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A8A6"/>
              </a:gs>
              <a:gs pos="100000">
                <a:srgbClr val="31E5EC">
                  <a:alpha val="24179"/>
                </a:srgbClr>
              </a:gs>
            </a:gsLst>
            <a:lin ang="2700000" scaled="0"/>
          </a:gradFill>
          <a:ln w="12700">
            <a:gradFill>
              <a:gsLst>
                <a:gs pos="0">
                  <a:srgbClr val="31E5EC"/>
                </a:gs>
                <a:gs pos="99000">
                  <a:srgbClr val="05A8A6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5F0102D-253C-BF34-26F5-6B347D0F7519}"/>
              </a:ext>
            </a:extLst>
          </p:cNvPr>
          <p:cNvSpPr txBox="1"/>
          <p:nvPr/>
        </p:nvSpPr>
        <p:spPr>
          <a:xfrm>
            <a:off x="6059741" y="1382255"/>
            <a:ext cx="3429404" cy="340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12" b="1" spc="22">
                <a:solidFill>
                  <a:schemeClr val="bg1"/>
                </a:solidFill>
                <a:cs typeface="Arial"/>
                <a:sym typeface="Arial"/>
              </a:rPr>
              <a:t>BENEFICIOS OBTENIDOS</a:t>
            </a:r>
          </a:p>
        </p:txBody>
      </p:sp>
      <p:sp>
        <p:nvSpPr>
          <p:cNvPr id="38" name="Google Shape;143;p38">
            <a:extLst>
              <a:ext uri="{FF2B5EF4-FFF2-40B4-BE49-F238E27FC236}">
                <a16:creationId xmlns:a16="http://schemas.microsoft.com/office/drawing/2014/main" id="{876E6A07-173F-64A4-63D1-AE0B8A0CCAD4}"/>
              </a:ext>
            </a:extLst>
          </p:cNvPr>
          <p:cNvSpPr txBox="1">
            <a:spLocks/>
          </p:cNvSpPr>
          <p:nvPr/>
        </p:nvSpPr>
        <p:spPr>
          <a:xfrm>
            <a:off x="9496168" y="3553790"/>
            <a:ext cx="1148520" cy="101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612">
                <a:solidFill>
                  <a:schemeClr val="bg1"/>
                </a:solidFill>
                <a:latin typeface="+mn-lt"/>
              </a:rPr>
              <a:t>583 tn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De ahorro anual de CO2</a:t>
            </a:r>
          </a:p>
        </p:txBody>
      </p:sp>
      <p:sp>
        <p:nvSpPr>
          <p:cNvPr id="40" name="Google Shape;143;p38">
            <a:extLst>
              <a:ext uri="{FF2B5EF4-FFF2-40B4-BE49-F238E27FC236}">
                <a16:creationId xmlns:a16="http://schemas.microsoft.com/office/drawing/2014/main" id="{CDF85A18-95C3-8077-84D9-1AEFE10D8EEB}"/>
              </a:ext>
            </a:extLst>
          </p:cNvPr>
          <p:cNvSpPr txBox="1">
            <a:spLocks/>
          </p:cNvSpPr>
          <p:nvPr/>
        </p:nvSpPr>
        <p:spPr>
          <a:xfrm>
            <a:off x="6036630" y="4509739"/>
            <a:ext cx="1369288" cy="63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612">
                <a:solidFill>
                  <a:schemeClr val="bg1"/>
                </a:solidFill>
                <a:latin typeface="+mn-lt"/>
              </a:rPr>
              <a:t>1271 MWh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De energía anual</a:t>
            </a:r>
          </a:p>
        </p:txBody>
      </p:sp>
      <p:sp>
        <p:nvSpPr>
          <p:cNvPr id="41" name="Google Shape;143;p38">
            <a:extLst>
              <a:ext uri="{FF2B5EF4-FFF2-40B4-BE49-F238E27FC236}">
                <a16:creationId xmlns:a16="http://schemas.microsoft.com/office/drawing/2014/main" id="{31110AC2-204F-E1E1-1726-8D39A13A2AEF}"/>
              </a:ext>
            </a:extLst>
          </p:cNvPr>
          <p:cNvSpPr txBox="1">
            <a:spLocks/>
          </p:cNvSpPr>
          <p:nvPr/>
        </p:nvSpPr>
        <p:spPr>
          <a:xfrm>
            <a:off x="7825940" y="3572931"/>
            <a:ext cx="1369288" cy="108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612">
                <a:solidFill>
                  <a:schemeClr val="bg1"/>
                </a:solidFill>
                <a:latin typeface="+mn-lt"/>
              </a:rPr>
              <a:t>32400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Árboles EQ/año</a:t>
            </a:r>
          </a:p>
        </p:txBody>
      </p:sp>
      <p:sp>
        <p:nvSpPr>
          <p:cNvPr id="43" name="Google Shape;143;p38">
            <a:extLst>
              <a:ext uri="{FF2B5EF4-FFF2-40B4-BE49-F238E27FC236}">
                <a16:creationId xmlns:a16="http://schemas.microsoft.com/office/drawing/2014/main" id="{6FA42686-EE05-EB0B-D014-21296F4DEBCF}"/>
              </a:ext>
            </a:extLst>
          </p:cNvPr>
          <p:cNvSpPr txBox="1">
            <a:spLocks/>
          </p:cNvSpPr>
          <p:nvPr/>
        </p:nvSpPr>
        <p:spPr>
          <a:xfrm>
            <a:off x="6036629" y="3572931"/>
            <a:ext cx="1228121" cy="8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612">
                <a:solidFill>
                  <a:schemeClr val="bg1"/>
                </a:solidFill>
                <a:latin typeface="+mn-lt"/>
              </a:rPr>
              <a:t>1550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Paneles solares (4000 m2)</a:t>
            </a:r>
          </a:p>
        </p:txBody>
      </p:sp>
      <p:pic>
        <p:nvPicPr>
          <p:cNvPr id="45" name="Gráfico 44">
            <a:extLst>
              <a:ext uri="{FF2B5EF4-FFF2-40B4-BE49-F238E27FC236}">
                <a16:creationId xmlns:a16="http://schemas.microsoft.com/office/drawing/2014/main" id="{020DCFC5-031C-4FFC-8E6B-02E7F64F06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05901" y="3630498"/>
            <a:ext cx="256578" cy="357860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FF438D67-7038-7E80-1A67-54B9485ABD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7342" y="3659306"/>
            <a:ext cx="340980" cy="376991"/>
          </a:xfrm>
          <a:prstGeom prst="rect">
            <a:avLst/>
          </a:prstGeom>
        </p:spPr>
      </p:pic>
      <p:grpSp>
        <p:nvGrpSpPr>
          <p:cNvPr id="70" name="Grupo 69">
            <a:extLst>
              <a:ext uri="{FF2B5EF4-FFF2-40B4-BE49-F238E27FC236}">
                <a16:creationId xmlns:a16="http://schemas.microsoft.com/office/drawing/2014/main" id="{C1CCA5AB-BA97-84AE-7BAD-A286B0DB3EA9}"/>
              </a:ext>
            </a:extLst>
          </p:cNvPr>
          <p:cNvGrpSpPr/>
          <p:nvPr/>
        </p:nvGrpSpPr>
        <p:grpSpPr>
          <a:xfrm>
            <a:off x="7461947" y="4509739"/>
            <a:ext cx="1445135" cy="625322"/>
            <a:chOff x="16835104" y="8321443"/>
            <a:chExt cx="3227845" cy="1396715"/>
          </a:xfrm>
        </p:grpSpPr>
        <p:sp>
          <p:nvSpPr>
            <p:cNvPr id="42" name="Google Shape;143;p38">
              <a:extLst>
                <a:ext uri="{FF2B5EF4-FFF2-40B4-BE49-F238E27FC236}">
                  <a16:creationId xmlns:a16="http://schemas.microsoft.com/office/drawing/2014/main" id="{BAA7EDAF-9162-6FB8-3F82-35CEF19B3A54}"/>
                </a:ext>
              </a:extLst>
            </p:cNvPr>
            <p:cNvSpPr txBox="1">
              <a:spLocks/>
            </p:cNvSpPr>
            <p:nvPr/>
          </p:nvSpPr>
          <p:spPr>
            <a:xfrm>
              <a:off x="17648117" y="8321443"/>
              <a:ext cx="2414832" cy="1396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309" tIns="13651" rIns="27309" bIns="13651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D1FF"/>
                </a:buClr>
                <a:buSzPts val="8800"/>
                <a:buFont typeface="Arial"/>
                <a:buNone/>
                <a:defRPr sz="8800" b="1" i="0" u="none" strike="noStrike" cap="none">
                  <a:solidFill>
                    <a:srgbClr val="00D1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l"/>
              <a:r>
                <a:rPr lang="is-IS" sz="1612">
                  <a:solidFill>
                    <a:schemeClr val="bg1"/>
                  </a:solidFill>
                  <a:latin typeface="+mn-lt"/>
                </a:rPr>
                <a:t>840 KW</a:t>
              </a:r>
            </a:p>
            <a:p>
              <a:pPr marL="0" indent="0" algn="l"/>
              <a:r>
                <a:rPr lang="is-IS" sz="1254" b="0">
                  <a:solidFill>
                    <a:schemeClr val="bg1"/>
                  </a:solidFill>
                  <a:latin typeface="+mn-lt"/>
                  <a:ea typeface="Verdana"/>
                  <a:cs typeface="+mn-cs"/>
                </a:rPr>
                <a:t>En 7 inversores de 120kW</a:t>
              </a:r>
            </a:p>
          </p:txBody>
        </p:sp>
        <p:pic>
          <p:nvPicPr>
            <p:cNvPr id="55" name="Gráfico 54">
              <a:extLst>
                <a:ext uri="{FF2B5EF4-FFF2-40B4-BE49-F238E27FC236}">
                  <a16:creationId xmlns:a16="http://schemas.microsoft.com/office/drawing/2014/main" id="{23037030-5E8F-E133-7BE8-1E9A1062E4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35104" y="8525338"/>
              <a:ext cx="504105" cy="812618"/>
            </a:xfrm>
            <a:prstGeom prst="rect">
              <a:avLst/>
            </a:prstGeom>
          </p:spPr>
        </p:pic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EF1FA475-C769-80E6-892A-766C256FFCCD}"/>
              </a:ext>
            </a:extLst>
          </p:cNvPr>
          <p:cNvGrpSpPr/>
          <p:nvPr/>
        </p:nvGrpSpPr>
        <p:grpSpPr>
          <a:xfrm>
            <a:off x="4434200" y="1147068"/>
            <a:ext cx="811387" cy="811387"/>
            <a:chOff x="10272261" y="9175986"/>
            <a:chExt cx="1812308" cy="1812308"/>
          </a:xfrm>
        </p:grpSpPr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2F8F7C2D-3F53-8105-324E-9F7C7EC7889E}"/>
                </a:ext>
              </a:extLst>
            </p:cNvPr>
            <p:cNvSpPr>
              <a:spLocks noChangeAspect="1"/>
            </p:cNvSpPr>
            <p:nvPr/>
          </p:nvSpPr>
          <p:spPr>
            <a:xfrm rot="1281023">
              <a:off x="10272261" y="9175986"/>
              <a:ext cx="1812308" cy="1812308"/>
            </a:xfrm>
            <a:prstGeom prst="ellipse">
              <a:avLst/>
            </a:prstGeom>
            <a:gradFill>
              <a:gsLst>
                <a:gs pos="0">
                  <a:srgbClr val="05A8A6"/>
                </a:gs>
                <a:gs pos="100000">
                  <a:srgbClr val="31E5EC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05C3DB77-407E-32CD-2784-DDACE7356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27825" y="9507612"/>
              <a:ext cx="1020027" cy="1020027"/>
            </a:xfrm>
            <a:prstGeom prst="rect">
              <a:avLst/>
            </a:prstGeom>
          </p:spPr>
        </p:pic>
      </p:grpSp>
      <p:pic>
        <p:nvPicPr>
          <p:cNvPr id="65" name="Gráfico 64">
            <a:extLst>
              <a:ext uri="{FF2B5EF4-FFF2-40B4-BE49-F238E27FC236}">
                <a16:creationId xmlns:a16="http://schemas.microsoft.com/office/drawing/2014/main" id="{D9F489D4-8166-C1FC-1971-A68968D9CF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88435" y="3590815"/>
            <a:ext cx="438523" cy="437218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CA2DB814-1D71-982F-FF49-FF897E95A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6849" y="4542050"/>
            <a:ext cx="344680" cy="34468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20D337AA-F453-9957-5D86-5584864FD06E}"/>
              </a:ext>
            </a:extLst>
          </p:cNvPr>
          <p:cNvSpPr/>
          <p:nvPr/>
        </p:nvSpPr>
        <p:spPr>
          <a:xfrm>
            <a:off x="10908390" y="1360045"/>
            <a:ext cx="728913" cy="7289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806"/>
          </a:p>
        </p:txBody>
      </p:sp>
      <p:pic>
        <p:nvPicPr>
          <p:cNvPr id="1030" name="Picture 6" descr="Carrefour Argentina | LinkedIn">
            <a:extLst>
              <a:ext uri="{FF2B5EF4-FFF2-40B4-BE49-F238E27FC236}">
                <a16:creationId xmlns:a16="http://schemas.microsoft.com/office/drawing/2014/main" id="{A0201E06-1A4D-F4AF-5747-2BB68CBA4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6" t="22657" r="16499" b="21542"/>
          <a:stretch>
            <a:fillRect/>
          </a:stretch>
        </p:blipFill>
        <p:spPr bwMode="auto">
          <a:xfrm>
            <a:off x="11058552" y="1526939"/>
            <a:ext cx="428588" cy="3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A2017F8-88BF-483D-FB39-8DE56AC12AC9}"/>
              </a:ext>
            </a:extLst>
          </p:cNvPr>
          <p:cNvSpPr txBox="1"/>
          <p:nvPr/>
        </p:nvSpPr>
        <p:spPr>
          <a:xfrm>
            <a:off x="680177" y="529147"/>
            <a:ext cx="3633445" cy="34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12" b="1" spc="90">
                <a:solidFill>
                  <a:schemeClr val="bg1"/>
                </a:solidFill>
                <a:cs typeface="Calibri" panose="020F0502020204030204" pitchFamily="34" charset="0"/>
                <a:sym typeface="Calibri"/>
              </a:rPr>
              <a:t>CASOS DE ÉXITO</a:t>
            </a:r>
            <a:endParaRPr lang="es-AR" sz="1612" b="1" spc="9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060C36-F670-55B0-9CEF-F35714D5A472}"/>
              </a:ext>
            </a:extLst>
          </p:cNvPr>
          <p:cNvSpPr txBox="1"/>
          <p:nvPr/>
        </p:nvSpPr>
        <p:spPr>
          <a:xfrm>
            <a:off x="617761" y="2661615"/>
            <a:ext cx="4462478" cy="236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955" b="1">
                <a:solidFill>
                  <a:schemeClr val="lt1"/>
                </a:solidFill>
                <a:ea typeface="Verdana"/>
                <a:cs typeface="Verdana"/>
                <a:sym typeface="Verdana"/>
              </a:rPr>
              <a:t>GENERACIÓN FOTOVOLTÁICA|</a:t>
            </a:r>
          </a:p>
          <a:p>
            <a:pPr lvl="0">
              <a:buClr>
                <a:srgbClr val="616D73"/>
              </a:buClr>
              <a:buSzPts val="2200"/>
            </a:pPr>
            <a:r>
              <a:rPr lang="es-MX" sz="2955">
                <a:solidFill>
                  <a:schemeClr val="lt1"/>
                </a:solidFill>
                <a:ea typeface="Verdana"/>
                <a:sym typeface="Raleway"/>
              </a:rPr>
              <a:t>HIPERMERCADO</a:t>
            </a:r>
            <a:endParaRPr lang="es-MX" sz="2955">
              <a:solidFill>
                <a:schemeClr val="lt1"/>
              </a:solidFill>
              <a:ea typeface="Verdana"/>
            </a:endParaRPr>
          </a:p>
          <a:p>
            <a:pPr lvl="0">
              <a:buClr>
                <a:srgbClr val="616D73"/>
              </a:buClr>
              <a:buSzPts val="2200"/>
            </a:pPr>
            <a:r>
              <a:rPr lang="es-MX" sz="2955">
                <a:solidFill>
                  <a:schemeClr val="lt1"/>
                </a:solidFill>
                <a:ea typeface="Verdana"/>
                <a:sym typeface="Raleway Light"/>
              </a:rPr>
              <a:t>CARREFOUR</a:t>
            </a:r>
            <a:endParaRPr lang="es-MX" sz="2955">
              <a:solidFill>
                <a:schemeClr val="lt1"/>
              </a:solidFill>
              <a:ea typeface="Verdana"/>
            </a:endParaRPr>
          </a:p>
          <a:p>
            <a:endParaRPr lang="es-419" sz="2955">
              <a:solidFill>
                <a:schemeClr val="lt1"/>
              </a:solidFill>
              <a:ea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579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2" grpId="0" animBg="1"/>
      <p:bldP spid="13" grpId="0"/>
      <p:bldP spid="38" grpId="0"/>
      <p:bldP spid="40" grpId="0"/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DFAAC-EE9D-A6AB-DEE4-89E44750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99C6D759-D14A-EA9F-1E94-133C866C7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70" r="2075"/>
          <a:stretch>
            <a:fillRect/>
          </a:stretch>
        </p:blipFill>
        <p:spPr>
          <a:xfrm>
            <a:off x="0" y="45"/>
            <a:ext cx="12338677" cy="687078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E6A65E0-4654-BB47-ADD3-4CC407184D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31" r="21531"/>
          <a:stretch/>
        </p:blipFill>
        <p:spPr>
          <a:xfrm>
            <a:off x="-2897335" y="-633262"/>
            <a:ext cx="8248343" cy="8148606"/>
          </a:xfrm>
          <a:prstGeom prst="ellipse">
            <a:avLst/>
          </a:prstGeom>
        </p:spPr>
      </p:pic>
      <p:sp>
        <p:nvSpPr>
          <p:cNvPr id="49" name="Elipse 48">
            <a:extLst>
              <a:ext uri="{FF2B5EF4-FFF2-40B4-BE49-F238E27FC236}">
                <a16:creationId xmlns:a16="http://schemas.microsoft.com/office/drawing/2014/main" id="{A24C3C96-80B8-7A4D-A25E-11E14CEEB459}"/>
              </a:ext>
            </a:extLst>
          </p:cNvPr>
          <p:cNvSpPr/>
          <p:nvPr/>
        </p:nvSpPr>
        <p:spPr>
          <a:xfrm rot="16200000">
            <a:off x="-2858186" y="-684549"/>
            <a:ext cx="8148607" cy="8227098"/>
          </a:xfrm>
          <a:prstGeom prst="ellipse">
            <a:avLst/>
          </a:prstGeom>
          <a:gradFill>
            <a:gsLst>
              <a:gs pos="0">
                <a:srgbClr val="005A62">
                  <a:alpha val="50000"/>
                </a:srgbClr>
              </a:gs>
              <a:gs pos="98000">
                <a:srgbClr val="38FCFD">
                  <a:alpha val="15000"/>
                </a:srgbClr>
              </a:gs>
            </a:gsLst>
            <a:lin ang="5400000" scaled="1"/>
          </a:gradFill>
          <a:ln>
            <a:solidFill>
              <a:srgbClr val="38FC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3803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EC7F5E0-B434-19B7-F6C9-7F9073F427B1}"/>
              </a:ext>
            </a:extLst>
          </p:cNvPr>
          <p:cNvSpPr txBox="1"/>
          <p:nvPr/>
        </p:nvSpPr>
        <p:spPr>
          <a:xfrm>
            <a:off x="6049861" y="1838400"/>
            <a:ext cx="3166362" cy="726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AR" sz="1254">
                <a:solidFill>
                  <a:schemeClr val="bg1"/>
                </a:solidFill>
                <a:ea typeface="Verdana"/>
                <a:cs typeface="Verdana"/>
                <a:sym typeface="Verdana"/>
              </a:rPr>
              <a:t>Abastecer y mejorar la calidad de red eléctrica en la zona y sus alrededores.</a:t>
            </a:r>
            <a:endParaRPr lang="es-AR" sz="1254">
              <a:solidFill>
                <a:schemeClr val="bg1"/>
              </a:solidFill>
            </a:endParaRPr>
          </a:p>
          <a:p>
            <a:endParaRPr lang="es-AR" sz="1612">
              <a:solidFill>
                <a:schemeClr val="bg1"/>
              </a:solidFill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E6D2F5F9-8017-633A-9F77-8374C83BD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048" y="-4672846"/>
            <a:ext cx="669628" cy="42015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5D9DEEF-7C62-18D0-2FD4-9F107843A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8605" y="625160"/>
            <a:ext cx="669628" cy="4201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73CDA79-D5B2-06A3-E603-7C0A181514AA}"/>
              </a:ext>
            </a:extLst>
          </p:cNvPr>
          <p:cNvSpPr txBox="1"/>
          <p:nvPr/>
        </p:nvSpPr>
        <p:spPr>
          <a:xfrm>
            <a:off x="680177" y="529147"/>
            <a:ext cx="3633445" cy="34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12" b="1" spc="90">
                <a:solidFill>
                  <a:schemeClr val="bg1"/>
                </a:solidFill>
                <a:cs typeface="Calibri" panose="020F0502020204030204" pitchFamily="34" charset="0"/>
                <a:sym typeface="Calibri"/>
              </a:rPr>
              <a:t>CASOS DE ÉXITO</a:t>
            </a:r>
            <a:endParaRPr lang="es-AR" sz="1612" b="1" spc="9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B86DE7-C821-E8A7-FA60-0A858FCDA5D5}"/>
              </a:ext>
            </a:extLst>
          </p:cNvPr>
          <p:cNvSpPr txBox="1"/>
          <p:nvPr/>
        </p:nvSpPr>
        <p:spPr>
          <a:xfrm>
            <a:off x="618034" y="2671365"/>
            <a:ext cx="4462478" cy="1001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955" b="1">
                <a:solidFill>
                  <a:schemeClr val="lt1"/>
                </a:solidFill>
                <a:ea typeface="Verdana"/>
                <a:cs typeface="Verdana"/>
                <a:sym typeface="Verdana"/>
              </a:rPr>
              <a:t>SISTEMAS BESS|</a:t>
            </a:r>
          </a:p>
          <a:p>
            <a:r>
              <a:rPr lang="es-419" sz="2955">
                <a:solidFill>
                  <a:schemeClr val="lt1"/>
                </a:solidFill>
                <a:ea typeface="Verdana"/>
                <a:sym typeface="Verdana"/>
              </a:rPr>
              <a:t>PROINGED</a:t>
            </a:r>
          </a:p>
        </p:txBody>
      </p:sp>
      <p:sp>
        <p:nvSpPr>
          <p:cNvPr id="12" name="Rectángulo redondeado 33">
            <a:extLst>
              <a:ext uri="{FF2B5EF4-FFF2-40B4-BE49-F238E27FC236}">
                <a16:creationId xmlns:a16="http://schemas.microsoft.com/office/drawing/2014/main" id="{CF28E96D-784B-6F2E-6E66-FA10D4F14EE3}"/>
              </a:ext>
            </a:extLst>
          </p:cNvPr>
          <p:cNvSpPr/>
          <p:nvPr/>
        </p:nvSpPr>
        <p:spPr>
          <a:xfrm>
            <a:off x="4868113" y="1308330"/>
            <a:ext cx="5244086" cy="43721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A8A6"/>
              </a:gs>
              <a:gs pos="100000">
                <a:srgbClr val="31E5EC">
                  <a:alpha val="24179"/>
                </a:srgbClr>
              </a:gs>
            </a:gsLst>
            <a:lin ang="2700000" scaled="0"/>
          </a:gradFill>
          <a:ln w="12700">
            <a:gradFill>
              <a:gsLst>
                <a:gs pos="0">
                  <a:srgbClr val="31E5EC"/>
                </a:gs>
                <a:gs pos="99000">
                  <a:srgbClr val="05A8A6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28C2A2-577A-4D17-B03A-B047E0D1FB7E}"/>
              </a:ext>
            </a:extLst>
          </p:cNvPr>
          <p:cNvSpPr txBox="1"/>
          <p:nvPr/>
        </p:nvSpPr>
        <p:spPr>
          <a:xfrm>
            <a:off x="6031032" y="1382255"/>
            <a:ext cx="1749357" cy="340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12" b="1" spc="22">
                <a:solidFill>
                  <a:schemeClr val="bg1"/>
                </a:solidFill>
                <a:cs typeface="Arial"/>
                <a:sym typeface="Arial"/>
              </a:rPr>
              <a:t>OBJETIVOS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637F0D1-0ECF-7DE5-6BFA-1452AACF1E34}"/>
              </a:ext>
            </a:extLst>
          </p:cNvPr>
          <p:cNvGrpSpPr/>
          <p:nvPr/>
        </p:nvGrpSpPr>
        <p:grpSpPr>
          <a:xfrm>
            <a:off x="4501528" y="1153047"/>
            <a:ext cx="811387" cy="811387"/>
            <a:chOff x="9692194" y="1873078"/>
            <a:chExt cx="1812308" cy="1812308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7DE37C8-9114-79E3-9B6A-FC9ED9D9EF01}"/>
                </a:ext>
              </a:extLst>
            </p:cNvPr>
            <p:cNvSpPr>
              <a:spLocks noChangeAspect="1"/>
            </p:cNvSpPr>
            <p:nvPr/>
          </p:nvSpPr>
          <p:spPr>
            <a:xfrm rot="1281023">
              <a:off x="9692194" y="1873078"/>
              <a:ext cx="1812308" cy="1812308"/>
            </a:xfrm>
            <a:prstGeom prst="ellipse">
              <a:avLst/>
            </a:prstGeom>
            <a:gradFill>
              <a:gsLst>
                <a:gs pos="0">
                  <a:srgbClr val="05A8A6"/>
                </a:gs>
                <a:gs pos="100000">
                  <a:srgbClr val="31E5EC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A171F1B-FFB3-202E-A1F0-B8C3EB9E9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49675" y="2270335"/>
              <a:ext cx="1069876" cy="1069876"/>
            </a:xfrm>
            <a:prstGeom prst="rect">
              <a:avLst/>
            </a:prstGeom>
          </p:spPr>
        </p:pic>
      </p:grpSp>
      <p:sp>
        <p:nvSpPr>
          <p:cNvPr id="38" name="Google Shape;143;p38">
            <a:extLst>
              <a:ext uri="{FF2B5EF4-FFF2-40B4-BE49-F238E27FC236}">
                <a16:creationId xmlns:a16="http://schemas.microsoft.com/office/drawing/2014/main" id="{F3F18812-F72C-F1D0-BB47-DCF4D54816DD}"/>
              </a:ext>
            </a:extLst>
          </p:cNvPr>
          <p:cNvSpPr txBox="1">
            <a:spLocks/>
          </p:cNvSpPr>
          <p:nvPr/>
        </p:nvSpPr>
        <p:spPr>
          <a:xfrm>
            <a:off x="10711304" y="3368829"/>
            <a:ext cx="1148520" cy="108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612">
                <a:solidFill>
                  <a:schemeClr val="bg1"/>
                </a:solidFill>
                <a:latin typeface="+mn-lt"/>
              </a:rPr>
              <a:t>332,81 tn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De ahorro anual de CO2</a:t>
            </a:r>
          </a:p>
        </p:txBody>
      </p:sp>
      <p:sp>
        <p:nvSpPr>
          <p:cNvPr id="40" name="Google Shape;143;p38">
            <a:extLst>
              <a:ext uri="{FF2B5EF4-FFF2-40B4-BE49-F238E27FC236}">
                <a16:creationId xmlns:a16="http://schemas.microsoft.com/office/drawing/2014/main" id="{2974DC4B-F2E1-B57C-48AA-510C73CDE6DB}"/>
              </a:ext>
            </a:extLst>
          </p:cNvPr>
          <p:cNvSpPr txBox="1">
            <a:spLocks/>
          </p:cNvSpPr>
          <p:nvPr/>
        </p:nvSpPr>
        <p:spPr>
          <a:xfrm>
            <a:off x="8742911" y="2691273"/>
            <a:ext cx="1369288" cy="108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612">
                <a:solidFill>
                  <a:schemeClr val="bg1"/>
                </a:solidFill>
                <a:latin typeface="+mn-lt"/>
              </a:rPr>
              <a:t>684,8 MWh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De energía anual</a:t>
            </a:r>
          </a:p>
        </p:txBody>
      </p:sp>
      <p:sp>
        <p:nvSpPr>
          <p:cNvPr id="43" name="Google Shape;143;p38">
            <a:extLst>
              <a:ext uri="{FF2B5EF4-FFF2-40B4-BE49-F238E27FC236}">
                <a16:creationId xmlns:a16="http://schemas.microsoft.com/office/drawing/2014/main" id="{03BFDC67-17E9-A44B-FB85-A01E55A34B23}"/>
              </a:ext>
            </a:extLst>
          </p:cNvPr>
          <p:cNvSpPr txBox="1">
            <a:spLocks/>
          </p:cNvSpPr>
          <p:nvPr/>
        </p:nvSpPr>
        <p:spPr>
          <a:xfrm>
            <a:off x="10748541" y="2671365"/>
            <a:ext cx="1228121" cy="108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612">
                <a:solidFill>
                  <a:schemeClr val="bg1"/>
                </a:solidFill>
                <a:latin typeface="+mn-lt"/>
              </a:rPr>
              <a:t>910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Paneles solares</a:t>
            </a:r>
          </a:p>
        </p:txBody>
      </p:sp>
      <p:pic>
        <p:nvPicPr>
          <p:cNvPr id="45" name="Gráfico 44">
            <a:extLst>
              <a:ext uri="{FF2B5EF4-FFF2-40B4-BE49-F238E27FC236}">
                <a16:creationId xmlns:a16="http://schemas.microsoft.com/office/drawing/2014/main" id="{11C72618-98F0-5878-391D-960C1D8998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1038" y="3478880"/>
            <a:ext cx="256578" cy="357860"/>
          </a:xfrm>
          <a:prstGeom prst="rect">
            <a:avLst/>
          </a:prstGeom>
        </p:spPr>
      </p:pic>
      <p:grpSp>
        <p:nvGrpSpPr>
          <p:cNvPr id="70" name="Grupo 69">
            <a:extLst>
              <a:ext uri="{FF2B5EF4-FFF2-40B4-BE49-F238E27FC236}">
                <a16:creationId xmlns:a16="http://schemas.microsoft.com/office/drawing/2014/main" id="{E722E470-14AB-9D84-AE98-20942B648694}"/>
              </a:ext>
            </a:extLst>
          </p:cNvPr>
          <p:cNvGrpSpPr/>
          <p:nvPr/>
        </p:nvGrpSpPr>
        <p:grpSpPr>
          <a:xfrm>
            <a:off x="8413446" y="3368829"/>
            <a:ext cx="1445135" cy="625322"/>
            <a:chOff x="16835104" y="8321443"/>
            <a:chExt cx="3227845" cy="1396715"/>
          </a:xfrm>
        </p:grpSpPr>
        <p:sp>
          <p:nvSpPr>
            <p:cNvPr id="42" name="Google Shape;143;p38">
              <a:extLst>
                <a:ext uri="{FF2B5EF4-FFF2-40B4-BE49-F238E27FC236}">
                  <a16:creationId xmlns:a16="http://schemas.microsoft.com/office/drawing/2014/main" id="{C3F553C3-E5E6-1D31-1164-C473AC0140A2}"/>
                </a:ext>
              </a:extLst>
            </p:cNvPr>
            <p:cNvSpPr txBox="1">
              <a:spLocks/>
            </p:cNvSpPr>
            <p:nvPr/>
          </p:nvSpPr>
          <p:spPr>
            <a:xfrm>
              <a:off x="17648117" y="8321443"/>
              <a:ext cx="2414832" cy="1396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309" tIns="13651" rIns="27309" bIns="13651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D1FF"/>
                </a:buClr>
                <a:buSzPts val="8800"/>
                <a:buFont typeface="Arial"/>
                <a:buNone/>
                <a:defRPr sz="8800" b="1" i="0" u="none" strike="noStrike" cap="none">
                  <a:solidFill>
                    <a:srgbClr val="00D1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l"/>
              <a:r>
                <a:rPr lang="is-IS" sz="1612">
                  <a:solidFill>
                    <a:schemeClr val="bg1"/>
                  </a:solidFill>
                  <a:latin typeface="+mn-lt"/>
                </a:rPr>
                <a:t>500 KW + 1290 kWh</a:t>
              </a:r>
            </a:p>
            <a:p>
              <a:pPr marL="0" indent="0" algn="l"/>
              <a:r>
                <a:rPr lang="is-IS" sz="1254" b="0">
                  <a:solidFill>
                    <a:schemeClr val="bg1"/>
                  </a:solidFill>
                  <a:latin typeface="+mn-lt"/>
                  <a:ea typeface="Verdana"/>
                  <a:cs typeface="+mn-cs"/>
                </a:rPr>
                <a:t>Shelter</a:t>
              </a:r>
            </a:p>
          </p:txBody>
        </p:sp>
        <p:pic>
          <p:nvPicPr>
            <p:cNvPr id="55" name="Gráfico 54">
              <a:extLst>
                <a:ext uri="{FF2B5EF4-FFF2-40B4-BE49-F238E27FC236}">
                  <a16:creationId xmlns:a16="http://schemas.microsoft.com/office/drawing/2014/main" id="{433EB672-13C7-7246-636A-5A8035C0787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35104" y="8525338"/>
              <a:ext cx="504105" cy="812618"/>
            </a:xfrm>
            <a:prstGeom prst="rect">
              <a:avLst/>
            </a:prstGeom>
          </p:spPr>
        </p:pic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663EFCA-458A-86D2-9177-8CF6FDE1E842}"/>
              </a:ext>
            </a:extLst>
          </p:cNvPr>
          <p:cNvSpPr txBox="1"/>
          <p:nvPr/>
        </p:nvSpPr>
        <p:spPr>
          <a:xfrm>
            <a:off x="6031032" y="2716362"/>
            <a:ext cx="2744034" cy="58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12" b="1" spc="22">
                <a:solidFill>
                  <a:schemeClr val="bg1"/>
                </a:solidFill>
                <a:cs typeface="Arial"/>
                <a:sym typeface="Arial"/>
              </a:rPr>
              <a:t>PARQUE SOLAR </a:t>
            </a:r>
            <a:br>
              <a:rPr lang="es-AR" sz="1612" b="1" spc="22">
                <a:solidFill>
                  <a:schemeClr val="bg1"/>
                </a:solidFill>
                <a:cs typeface="Arial"/>
                <a:sym typeface="Arial"/>
              </a:rPr>
            </a:br>
            <a:r>
              <a:rPr lang="es-AR" sz="1612" b="1" spc="22">
                <a:solidFill>
                  <a:schemeClr val="bg1"/>
                </a:solidFill>
                <a:cs typeface="Arial"/>
                <a:sym typeface="Arial"/>
              </a:rPr>
              <a:t>DEL CARRIL</a:t>
            </a:r>
          </a:p>
        </p:txBody>
      </p:sp>
      <p:pic>
        <p:nvPicPr>
          <p:cNvPr id="65" name="Gráfico 64">
            <a:extLst>
              <a:ext uri="{FF2B5EF4-FFF2-40B4-BE49-F238E27FC236}">
                <a16:creationId xmlns:a16="http://schemas.microsoft.com/office/drawing/2014/main" id="{8A9C019D-5B86-4F90-8D30-C9B2C22794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00347" y="2689249"/>
            <a:ext cx="438523" cy="437218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0E31E3B-C203-7125-BC42-48BFAAB3B2C9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3131" y="2723585"/>
            <a:ext cx="344680" cy="344680"/>
          </a:xfrm>
          <a:prstGeom prst="rect">
            <a:avLst/>
          </a:prstGeom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B556B348-0E83-F697-9027-D39011B0B88E}"/>
              </a:ext>
            </a:extLst>
          </p:cNvPr>
          <p:cNvCxnSpPr/>
          <p:nvPr/>
        </p:nvCxnSpPr>
        <p:spPr>
          <a:xfrm>
            <a:off x="6096000" y="4303712"/>
            <a:ext cx="55122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143;p38">
            <a:extLst>
              <a:ext uri="{FF2B5EF4-FFF2-40B4-BE49-F238E27FC236}">
                <a16:creationId xmlns:a16="http://schemas.microsoft.com/office/drawing/2014/main" id="{081B7382-1D75-28F6-AD30-DF1110B31FB8}"/>
              </a:ext>
            </a:extLst>
          </p:cNvPr>
          <p:cNvSpPr txBox="1">
            <a:spLocks/>
          </p:cNvSpPr>
          <p:nvPr/>
        </p:nvSpPr>
        <p:spPr>
          <a:xfrm>
            <a:off x="10711304" y="5352432"/>
            <a:ext cx="1148520" cy="108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612">
                <a:solidFill>
                  <a:schemeClr val="bg1"/>
                </a:solidFill>
                <a:latin typeface="+mn-lt"/>
              </a:rPr>
              <a:t>188,18 tn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De ahorro anual de CO2</a:t>
            </a:r>
          </a:p>
        </p:txBody>
      </p:sp>
      <p:sp>
        <p:nvSpPr>
          <p:cNvPr id="46" name="Google Shape;143;p38">
            <a:extLst>
              <a:ext uri="{FF2B5EF4-FFF2-40B4-BE49-F238E27FC236}">
                <a16:creationId xmlns:a16="http://schemas.microsoft.com/office/drawing/2014/main" id="{6AC6E21B-F18F-CEC0-38A6-3B0866E2B980}"/>
              </a:ext>
            </a:extLst>
          </p:cNvPr>
          <p:cNvSpPr txBox="1">
            <a:spLocks/>
          </p:cNvSpPr>
          <p:nvPr/>
        </p:nvSpPr>
        <p:spPr>
          <a:xfrm>
            <a:off x="8742911" y="4674876"/>
            <a:ext cx="1369288" cy="108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612">
                <a:solidFill>
                  <a:schemeClr val="bg1"/>
                </a:solidFill>
                <a:latin typeface="+mn-lt"/>
              </a:rPr>
              <a:t>387,2 MWh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De energía anual</a:t>
            </a:r>
          </a:p>
        </p:txBody>
      </p:sp>
      <p:sp>
        <p:nvSpPr>
          <p:cNvPr id="47" name="Google Shape;143;p38">
            <a:extLst>
              <a:ext uri="{FF2B5EF4-FFF2-40B4-BE49-F238E27FC236}">
                <a16:creationId xmlns:a16="http://schemas.microsoft.com/office/drawing/2014/main" id="{C3CEE140-542B-02EE-B7AD-4DF7A9E4B6F5}"/>
              </a:ext>
            </a:extLst>
          </p:cNvPr>
          <p:cNvSpPr txBox="1">
            <a:spLocks/>
          </p:cNvSpPr>
          <p:nvPr/>
        </p:nvSpPr>
        <p:spPr>
          <a:xfrm>
            <a:off x="10748541" y="4654968"/>
            <a:ext cx="1228121" cy="58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612">
                <a:solidFill>
                  <a:schemeClr val="bg1"/>
                </a:solidFill>
                <a:latin typeface="+mn-lt"/>
              </a:rPr>
              <a:t>455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Paneles solares</a:t>
            </a:r>
          </a:p>
        </p:txBody>
      </p:sp>
      <p:pic>
        <p:nvPicPr>
          <p:cNvPr id="48" name="Gráfico 47">
            <a:extLst>
              <a:ext uri="{FF2B5EF4-FFF2-40B4-BE49-F238E27FC236}">
                <a16:creationId xmlns:a16="http://schemas.microsoft.com/office/drawing/2014/main" id="{88CF2305-D6AD-B0E1-BEEF-B7E2EE6630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1038" y="5462483"/>
            <a:ext cx="256578" cy="357860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0923DC81-BB63-8FF8-D4C0-DD51A10F426B}"/>
              </a:ext>
            </a:extLst>
          </p:cNvPr>
          <p:cNvGrpSpPr/>
          <p:nvPr/>
        </p:nvGrpSpPr>
        <p:grpSpPr>
          <a:xfrm>
            <a:off x="8413446" y="5352432"/>
            <a:ext cx="1445135" cy="625322"/>
            <a:chOff x="16835104" y="8321443"/>
            <a:chExt cx="3227845" cy="1396715"/>
          </a:xfrm>
        </p:grpSpPr>
        <p:sp>
          <p:nvSpPr>
            <p:cNvPr id="51" name="Google Shape;143;p38">
              <a:extLst>
                <a:ext uri="{FF2B5EF4-FFF2-40B4-BE49-F238E27FC236}">
                  <a16:creationId xmlns:a16="http://schemas.microsoft.com/office/drawing/2014/main" id="{9AED64A2-6362-6861-1661-0D5CB3E3BE3C}"/>
                </a:ext>
              </a:extLst>
            </p:cNvPr>
            <p:cNvSpPr txBox="1">
              <a:spLocks/>
            </p:cNvSpPr>
            <p:nvPr/>
          </p:nvSpPr>
          <p:spPr>
            <a:xfrm>
              <a:off x="17648117" y="8321443"/>
              <a:ext cx="2414832" cy="1396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309" tIns="13651" rIns="27309" bIns="13651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D1FF"/>
                </a:buClr>
                <a:buSzPts val="8800"/>
                <a:buFont typeface="Arial"/>
                <a:buNone/>
                <a:defRPr sz="8800" b="1" i="0" u="none" strike="noStrike" cap="none">
                  <a:solidFill>
                    <a:srgbClr val="00D1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l"/>
              <a:r>
                <a:rPr lang="is-IS" sz="1612">
                  <a:solidFill>
                    <a:schemeClr val="bg1"/>
                  </a:solidFill>
                  <a:latin typeface="+mn-lt"/>
                </a:rPr>
                <a:t>250 KW + 740 kWh</a:t>
              </a:r>
            </a:p>
            <a:p>
              <a:pPr marL="0" indent="0" algn="l"/>
              <a:r>
                <a:rPr lang="is-IS" sz="1254" b="0">
                  <a:solidFill>
                    <a:schemeClr val="bg1"/>
                  </a:solidFill>
                  <a:latin typeface="+mn-lt"/>
                  <a:ea typeface="Verdana"/>
                  <a:cs typeface="+mn-cs"/>
                </a:rPr>
                <a:t>Shelter</a:t>
              </a:r>
            </a:p>
          </p:txBody>
        </p:sp>
        <p:pic>
          <p:nvPicPr>
            <p:cNvPr id="52" name="Gráfico 51">
              <a:extLst>
                <a:ext uri="{FF2B5EF4-FFF2-40B4-BE49-F238E27FC236}">
                  <a16:creationId xmlns:a16="http://schemas.microsoft.com/office/drawing/2014/main" id="{7F46081D-8E60-69B2-6C2A-842418F9219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35104" y="8525338"/>
              <a:ext cx="504105" cy="812618"/>
            </a:xfrm>
            <a:prstGeom prst="rect">
              <a:avLst/>
            </a:prstGeom>
          </p:spPr>
        </p:pic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C46005B-5A60-B1CD-F84F-24D87B394C3A}"/>
              </a:ext>
            </a:extLst>
          </p:cNvPr>
          <p:cNvSpPr txBox="1"/>
          <p:nvPr/>
        </p:nvSpPr>
        <p:spPr>
          <a:xfrm>
            <a:off x="6031032" y="4699965"/>
            <a:ext cx="2744034" cy="58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12" b="1" spc="22">
                <a:solidFill>
                  <a:schemeClr val="bg1"/>
                </a:solidFill>
                <a:cs typeface="Arial"/>
                <a:sym typeface="Arial"/>
              </a:rPr>
              <a:t>PARQUE SOLAR </a:t>
            </a:r>
          </a:p>
          <a:p>
            <a:r>
              <a:rPr lang="es-AR" sz="1612" b="1" spc="22">
                <a:solidFill>
                  <a:schemeClr val="bg1"/>
                </a:solidFill>
                <a:cs typeface="Arial"/>
                <a:sym typeface="Arial"/>
              </a:rPr>
              <a:t>POLVOREDAS</a:t>
            </a:r>
          </a:p>
        </p:txBody>
      </p:sp>
      <p:pic>
        <p:nvPicPr>
          <p:cNvPr id="54" name="Gráfico 53">
            <a:extLst>
              <a:ext uri="{FF2B5EF4-FFF2-40B4-BE49-F238E27FC236}">
                <a16:creationId xmlns:a16="http://schemas.microsoft.com/office/drawing/2014/main" id="{52B4708B-F739-AA81-19B7-1E28514C8E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00347" y="4672852"/>
            <a:ext cx="438523" cy="437218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D368C4EB-9B5B-5E4D-EE68-F496C6960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3131" y="4707187"/>
            <a:ext cx="344680" cy="3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2" grpId="0" animBg="1"/>
      <p:bldP spid="13" grpId="0"/>
      <p:bldP spid="38" grpId="0"/>
      <p:bldP spid="40" grpId="0"/>
      <p:bldP spid="43" grpId="0"/>
      <p:bldP spid="58" grpId="0"/>
      <p:bldP spid="44" grpId="0"/>
      <p:bldP spid="46" grpId="0"/>
      <p:bldP spid="47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07D94-EF4E-B868-4D70-F756151E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63057273-0907-F70C-55B9-9BAC6F0BA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4"/>
            <a:ext cx="12192000" cy="6857912"/>
          </a:xfrm>
        </p:spPr>
      </p:pic>
      <p:sp>
        <p:nvSpPr>
          <p:cNvPr id="6" name="Rectángulo: esquinas redondeadas 43">
            <a:extLst>
              <a:ext uri="{FF2B5EF4-FFF2-40B4-BE49-F238E27FC236}">
                <a16:creationId xmlns:a16="http://schemas.microsoft.com/office/drawing/2014/main" id="{E2952928-D55C-D643-ADBB-2D26362B7BEB}"/>
              </a:ext>
            </a:extLst>
          </p:cNvPr>
          <p:cNvSpPr/>
          <p:nvPr/>
        </p:nvSpPr>
        <p:spPr>
          <a:xfrm rot="11085148">
            <a:off x="-2673376" y="1321357"/>
            <a:ext cx="6461189" cy="66279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5462">
                  <a:alpha val="29813"/>
                </a:srgbClr>
              </a:gs>
              <a:gs pos="98000">
                <a:srgbClr val="007678">
                  <a:alpha val="30337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482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6964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446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3928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7410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0892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4374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856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537"/>
          </a:p>
        </p:txBody>
      </p:sp>
      <p:sp>
        <p:nvSpPr>
          <p:cNvPr id="7" name="Rectángulo: esquinas redondeadas 18">
            <a:extLst>
              <a:ext uri="{FF2B5EF4-FFF2-40B4-BE49-F238E27FC236}">
                <a16:creationId xmlns:a16="http://schemas.microsoft.com/office/drawing/2014/main" id="{8531A739-F6A3-54A3-1E4E-7839CEA1EFF5}"/>
              </a:ext>
            </a:extLst>
          </p:cNvPr>
          <p:cNvSpPr/>
          <p:nvPr/>
        </p:nvSpPr>
        <p:spPr>
          <a:xfrm rot="371551">
            <a:off x="6536713" y="-3051030"/>
            <a:ext cx="8679176" cy="8903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5462">
                  <a:alpha val="29813"/>
                </a:srgbClr>
              </a:gs>
              <a:gs pos="98000">
                <a:srgbClr val="007678">
                  <a:alpha val="30337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482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6964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446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3928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7410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0892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4374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856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537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EA54D8-AA27-C2D2-F7D4-72E895B0A1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b="26018"/>
          <a:stretch/>
        </p:blipFill>
        <p:spPr>
          <a:xfrm>
            <a:off x="-12741" y="44"/>
            <a:ext cx="12204741" cy="6857912"/>
          </a:xfrm>
          <a:prstGeom prst="rect">
            <a:avLst/>
          </a:prstGeom>
        </p:spPr>
      </p:pic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0878DC62-4A6C-6F1B-B78A-23A8674AE0F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6830" y="5412227"/>
            <a:ext cx="1510033" cy="9536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10;p32">
            <a:extLst>
              <a:ext uri="{FF2B5EF4-FFF2-40B4-BE49-F238E27FC236}">
                <a16:creationId xmlns:a16="http://schemas.microsoft.com/office/drawing/2014/main" id="{46544B69-33B7-9199-3067-7608FD5DCB25}"/>
              </a:ext>
            </a:extLst>
          </p:cNvPr>
          <p:cNvSpPr txBox="1"/>
          <p:nvPr/>
        </p:nvSpPr>
        <p:spPr>
          <a:xfrm>
            <a:off x="3880748" y="2906786"/>
            <a:ext cx="10210443" cy="67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27309" rIns="27309" bIns="27309" anchor="t" anchorCtr="0">
            <a:spAutoFit/>
          </a:bodyPr>
          <a:lstStyle>
            <a:defPPr>
              <a:defRPr lang="en-US"/>
            </a:defPPr>
            <a:lvl1pPr marL="0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482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6964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446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3928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7410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0892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4374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856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</a:pPr>
            <a:r>
              <a:rPr lang="es-AR" sz="3581" spc="45">
                <a:solidFill>
                  <a:schemeClr val="lt1"/>
                </a:solidFill>
                <a:ea typeface="Open Sans"/>
                <a:cs typeface="Calibri" panose="020F0502020204030204" pitchFamily="34" charset="0"/>
                <a:sym typeface="Open Sans"/>
              </a:rPr>
              <a:t>¡MUCHAS GRACIAS!</a:t>
            </a:r>
            <a:endParaRPr lang="es-AR" sz="3581" spc="45">
              <a:solidFill>
                <a:schemeClr val="dk1"/>
              </a:solidFill>
              <a:cs typeface="Calibri" panose="020F0502020204030204" pitchFamily="34" charset="0"/>
            </a:endParaRPr>
          </a:p>
          <a:p>
            <a:endParaRPr sz="448" spc="45">
              <a:solidFill>
                <a:srgbClr val="FFFFFF"/>
              </a:solidFill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68B77C1-4377-9197-4D09-89B603A5579F}"/>
              </a:ext>
            </a:extLst>
          </p:cNvPr>
          <p:cNvSpPr txBox="1"/>
          <p:nvPr/>
        </p:nvSpPr>
        <p:spPr>
          <a:xfrm>
            <a:off x="9426811" y="3582013"/>
            <a:ext cx="2897251" cy="50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482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6964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446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3928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7410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0892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4374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856" algn="l" defTabSz="153482" rtl="0" eaLnBrk="1" latinLnBrk="0" hangingPunct="1">
              <a:defRPr sz="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1433">
              <a:solidFill>
                <a:schemeClr val="bg1"/>
              </a:solidFill>
            </a:endParaRPr>
          </a:p>
          <a:p>
            <a:endParaRPr lang="es-AR" sz="125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107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E5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43200" y="-1828800"/>
            <a:ext cx="5486400" cy="5486400"/>
          </a:xfrm>
          <a:prstGeom prst="ellipse">
            <a:avLst/>
          </a:prstGeom>
          <a:solidFill>
            <a:srgbClr val="126B7E">
              <a:alpha val="4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10058400" y="5029200"/>
            <a:ext cx="3657600" cy="3657600"/>
          </a:xfrm>
          <a:prstGeom prst="ellipse">
            <a:avLst/>
          </a:prstGeom>
          <a:solidFill>
            <a:srgbClr val="5DC9D6">
              <a:alpha val="2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457200" y="3200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CONTEXTO</a:t>
            </a:r>
            <a:endParaRPr lang="en-US" sz="1400"/>
          </a:p>
        </p:txBody>
      </p:sp>
      <p:sp>
        <p:nvSpPr>
          <p:cNvPr id="6" name="Text 4"/>
          <p:cNvSpPr/>
          <p:nvPr/>
        </p:nvSpPr>
        <p:spPr>
          <a:xfrm>
            <a:off x="11338560" y="649224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11</a:t>
            </a:r>
            <a:endParaRPr lang="en-US" sz="1000"/>
          </a:p>
        </p:txBody>
      </p:sp>
      <p:sp>
        <p:nvSpPr>
          <p:cNvPr id="7" name="Text 5"/>
          <p:cNvSpPr/>
          <p:nvPr/>
        </p:nvSpPr>
        <p:spPr>
          <a:xfrm>
            <a:off x="457200" y="91440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desafío energético global</a:t>
            </a:r>
            <a:endParaRPr lang="en-US" sz="3600"/>
          </a:p>
        </p:txBody>
      </p:sp>
      <p:sp>
        <p:nvSpPr>
          <p:cNvPr id="10" name="Text 8"/>
          <p:cNvSpPr/>
          <p:nvPr/>
        </p:nvSpPr>
        <p:spPr>
          <a:xfrm>
            <a:off x="7720832" y="1922863"/>
            <a:ext cx="4419600" cy="24460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Vivimos como si tuviéramos un planeta y medio.</a:t>
            </a:r>
            <a:endParaRPr lang="en-US" sz="2200"/>
          </a:p>
          <a:p>
            <a:pPr marL="0" indent="0">
              <a:buNone/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200"/>
          </a:p>
          <a:p>
            <a:pPr marL="0" indent="0">
              <a:buNone/>
            </a:pPr>
            <a:r>
              <a:rPr lang="en-US" sz="16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Hoy consumimos los recursos naturales del planeta a un ritmo que la Tierra no puede regenerar.</a:t>
            </a:r>
            <a:endParaRPr lang="en-US" sz="2200"/>
          </a:p>
          <a:p>
            <a:pPr marL="0" indent="0">
              <a:buNone/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200"/>
          </a:p>
          <a:p>
            <a:pPr marL="0" indent="0">
              <a:buNone/>
            </a:pPr>
            <a:r>
              <a:rPr lang="en-US" sz="16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transición energética es uno de los ejes centrales de los 17 Objetivos de Desarrollo Sostenible (Agenda 2030, ONU).</a:t>
            </a:r>
            <a:endParaRPr lang="en-US" sz="2200"/>
          </a:p>
        </p:txBody>
      </p:sp>
      <p:sp>
        <p:nvSpPr>
          <p:cNvPr id="11" name="Text 9"/>
          <p:cNvSpPr/>
          <p:nvPr/>
        </p:nvSpPr>
        <p:spPr>
          <a:xfrm>
            <a:off x="457200" y="64465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Fuente: Agenda 2030 para el Desarrollo Sostenible, ONU</a:t>
            </a:r>
            <a:endParaRPr lang="en-US" sz="100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2CAB4E-1CC5-74EA-CCA4-F924B5F2F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" y="1869229"/>
            <a:ext cx="7579324" cy="3668182"/>
          </a:xfrm>
          <a:prstGeom prst="rect">
            <a:avLst/>
          </a:prstGeom>
        </p:spPr>
      </p:pic>
      <p:pic>
        <p:nvPicPr>
          <p:cNvPr id="13" name="Google Shape;55;p13">
            <a:extLst>
              <a:ext uri="{FF2B5EF4-FFF2-40B4-BE49-F238E27FC236}">
                <a16:creationId xmlns:a16="http://schemas.microsoft.com/office/drawing/2014/main" id="{1ABB2846-0BF3-BA3A-FCFA-8EAB466353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8532" y="254833"/>
            <a:ext cx="1008668" cy="61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E5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43200" y="-1828800"/>
            <a:ext cx="5486400" cy="5486400"/>
          </a:xfrm>
          <a:prstGeom prst="ellipse">
            <a:avLst/>
          </a:prstGeom>
          <a:solidFill>
            <a:srgbClr val="126B7E">
              <a:alpha val="4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10058400" y="5029200"/>
            <a:ext cx="3657600" cy="3657600"/>
          </a:xfrm>
          <a:prstGeom prst="ellipse">
            <a:avLst/>
          </a:prstGeom>
          <a:solidFill>
            <a:srgbClr val="5DC9D6">
              <a:alpha val="2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457200" y="3200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CONTEXTO</a:t>
            </a:r>
            <a:endParaRPr lang="en-US" sz="1400"/>
          </a:p>
        </p:txBody>
      </p:sp>
      <p:sp>
        <p:nvSpPr>
          <p:cNvPr id="6" name="Text 4"/>
          <p:cNvSpPr/>
          <p:nvPr/>
        </p:nvSpPr>
        <p:spPr>
          <a:xfrm>
            <a:off x="11338560" y="649224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11</a:t>
            </a:r>
            <a:endParaRPr lang="en-US" sz="1000"/>
          </a:p>
        </p:txBody>
      </p:sp>
      <p:sp>
        <p:nvSpPr>
          <p:cNvPr id="7" name="Text 5"/>
          <p:cNvSpPr/>
          <p:nvPr/>
        </p:nvSpPr>
        <p:spPr>
          <a:xfrm>
            <a:off x="457200" y="91440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 breve historia de la energía</a:t>
            </a:r>
            <a:endParaRPr lang="en-US" sz="3600"/>
          </a:p>
        </p:txBody>
      </p:sp>
      <p:sp>
        <p:nvSpPr>
          <p:cNvPr id="8" name="Text 6"/>
          <p:cNvSpPr/>
          <p:nvPr/>
        </p:nvSpPr>
        <p:spPr>
          <a:xfrm>
            <a:off x="457200" y="169164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>
                <a:solidFill>
                  <a:srgbClr val="A8E3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los últimos 200 años, el mundo cambió de escala.</a:t>
            </a:r>
            <a:endParaRPr lang="en-US" sz="1800"/>
          </a:p>
        </p:txBody>
      </p:sp>
      <p:sp>
        <p:nvSpPr>
          <p:cNvPr id="9" name="Shape 7"/>
          <p:cNvSpPr/>
          <p:nvPr/>
        </p:nvSpPr>
        <p:spPr>
          <a:xfrm>
            <a:off x="1097280" y="2651760"/>
            <a:ext cx="4389120" cy="2743200"/>
          </a:xfrm>
          <a:prstGeom prst="rect">
            <a:avLst/>
          </a:prstGeom>
          <a:solidFill>
            <a:srgbClr val="126B7E">
              <a:alpha val="70000"/>
            </a:srgbClr>
          </a:solidFill>
          <a:ln w="12700">
            <a:solidFill>
              <a:srgbClr val="5DC9D6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1097280" y="2743200"/>
            <a:ext cx="43891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0" b="1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× 8</a:t>
            </a:r>
            <a:endParaRPr lang="en-US" sz="11000"/>
          </a:p>
        </p:txBody>
      </p:sp>
      <p:sp>
        <p:nvSpPr>
          <p:cNvPr id="11" name="Text 9"/>
          <p:cNvSpPr/>
          <p:nvPr/>
        </p:nvSpPr>
        <p:spPr>
          <a:xfrm>
            <a:off x="1097280" y="429768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Población mundial</a:t>
            </a:r>
            <a:endParaRPr lang="en-US" sz="2200"/>
          </a:p>
        </p:txBody>
      </p:sp>
      <p:sp>
        <p:nvSpPr>
          <p:cNvPr id="12" name="Text 10"/>
          <p:cNvSpPr/>
          <p:nvPr/>
        </p:nvSpPr>
        <p:spPr>
          <a:xfrm>
            <a:off x="1097280" y="475488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~1.000 millones a ~8.000 millones de personas</a:t>
            </a:r>
            <a:endParaRPr lang="en-US" sz="1300"/>
          </a:p>
        </p:txBody>
      </p:sp>
      <p:sp>
        <p:nvSpPr>
          <p:cNvPr id="13" name="Shape 11"/>
          <p:cNvSpPr/>
          <p:nvPr/>
        </p:nvSpPr>
        <p:spPr>
          <a:xfrm>
            <a:off x="6675120" y="2651760"/>
            <a:ext cx="4389120" cy="2743200"/>
          </a:xfrm>
          <a:prstGeom prst="rect">
            <a:avLst/>
          </a:prstGeom>
          <a:solidFill>
            <a:srgbClr val="126B7E">
              <a:alpha val="70000"/>
            </a:srgbClr>
          </a:solidFill>
          <a:ln w="12700">
            <a:solidFill>
              <a:srgbClr val="5DC9D6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6675120" y="2743200"/>
            <a:ext cx="43891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0" b="1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× 22</a:t>
            </a:r>
            <a:endParaRPr lang="en-US" sz="11000"/>
          </a:p>
        </p:txBody>
      </p:sp>
      <p:sp>
        <p:nvSpPr>
          <p:cNvPr id="15" name="Text 13"/>
          <p:cNvSpPr/>
          <p:nvPr/>
        </p:nvSpPr>
        <p:spPr>
          <a:xfrm>
            <a:off x="6675120" y="429768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Consumo energético per cápita</a:t>
            </a:r>
            <a:endParaRPr lang="en-US" sz="2200"/>
          </a:p>
        </p:txBody>
      </p:sp>
      <p:sp>
        <p:nvSpPr>
          <p:cNvPr id="16" name="Text 14"/>
          <p:cNvSpPr/>
          <p:nvPr/>
        </p:nvSpPr>
        <p:spPr>
          <a:xfrm>
            <a:off x="6675120" y="4754880"/>
            <a:ext cx="4389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Cada persona consume hoy 22 veces más energía que hace 200 años</a:t>
            </a:r>
            <a:endParaRPr lang="en-US" sz="1300"/>
          </a:p>
        </p:txBody>
      </p:sp>
      <p:sp>
        <p:nvSpPr>
          <p:cNvPr id="17" name="Text 15"/>
          <p:cNvSpPr/>
          <p:nvPr/>
        </p:nvSpPr>
        <p:spPr>
          <a:xfrm>
            <a:off x="457200" y="585216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>
                <a:solidFill>
                  <a:srgbClr val="A8E3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Más gente, consumiendo mucho más cada una. La presión sobre el sistema energético no para de crecer.</a:t>
            </a:r>
            <a:endParaRPr lang="en-US" sz="1400"/>
          </a:p>
        </p:txBody>
      </p:sp>
      <p:pic>
        <p:nvPicPr>
          <p:cNvPr id="19" name="Google Shape;55;p13">
            <a:extLst>
              <a:ext uri="{FF2B5EF4-FFF2-40B4-BE49-F238E27FC236}">
                <a16:creationId xmlns:a16="http://schemas.microsoft.com/office/drawing/2014/main" id="{812C804B-9422-3149-9314-AFC492E9549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8532" y="254833"/>
            <a:ext cx="1008668" cy="61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E5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43200" y="-1828800"/>
            <a:ext cx="5486400" cy="5486400"/>
          </a:xfrm>
          <a:prstGeom prst="ellipse">
            <a:avLst/>
          </a:prstGeom>
          <a:solidFill>
            <a:srgbClr val="126B7E">
              <a:alpha val="4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10058400" y="5029200"/>
            <a:ext cx="3657600" cy="3657600"/>
          </a:xfrm>
          <a:prstGeom prst="ellipse">
            <a:avLst/>
          </a:prstGeom>
          <a:solidFill>
            <a:srgbClr val="5DC9D6">
              <a:alpha val="2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457200" y="3200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ENFOQUE</a:t>
            </a:r>
            <a:endParaRPr lang="en-US" sz="1400"/>
          </a:p>
        </p:txBody>
      </p:sp>
      <p:sp>
        <p:nvSpPr>
          <p:cNvPr id="6" name="Text 4"/>
          <p:cNvSpPr/>
          <p:nvPr/>
        </p:nvSpPr>
        <p:spPr>
          <a:xfrm>
            <a:off x="11338560" y="649224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11</a:t>
            </a:r>
            <a:endParaRPr lang="en-US" sz="1000"/>
          </a:p>
        </p:txBody>
      </p:sp>
      <p:sp>
        <p:nvSpPr>
          <p:cNvPr id="7" name="Text 5"/>
          <p:cNvSpPr/>
          <p:nvPr/>
        </p:nvSpPr>
        <p:spPr>
          <a:xfrm>
            <a:off x="457200" y="91440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Antes de generar, hay que ordenar el consumo</a:t>
            </a:r>
            <a:endParaRPr lang="en-US" sz="3200"/>
          </a:p>
        </p:txBody>
      </p:sp>
      <p:sp>
        <p:nvSpPr>
          <p:cNvPr id="8" name="Text 6"/>
          <p:cNvSpPr/>
          <p:nvPr/>
        </p:nvSpPr>
        <p:spPr>
          <a:xfrm>
            <a:off x="457200" y="164592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>
                <a:solidFill>
                  <a:srgbClr val="A8E3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pirámide de eficiencia define el orden lógico de cualquier estrategia energética.</a:t>
            </a:r>
            <a:endParaRPr lang="en-US" sz="1600"/>
          </a:p>
        </p:txBody>
      </p:sp>
      <p:sp>
        <p:nvSpPr>
          <p:cNvPr id="9" name="Shape 7"/>
          <p:cNvSpPr/>
          <p:nvPr/>
        </p:nvSpPr>
        <p:spPr>
          <a:xfrm>
            <a:off x="182880" y="2468880"/>
            <a:ext cx="5577840" cy="3657600"/>
          </a:xfrm>
          <a:prstGeom prst="triangle">
            <a:avLst/>
          </a:prstGeom>
          <a:solidFill>
            <a:srgbClr val="5DC9D6">
              <a:alpha val="30000"/>
            </a:srgbClr>
          </a:solidFill>
          <a:ln w="12700">
            <a:solidFill>
              <a:srgbClr val="5DC9D6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Shape 8"/>
          <p:cNvSpPr/>
          <p:nvPr/>
        </p:nvSpPr>
        <p:spPr>
          <a:xfrm>
            <a:off x="1371600" y="3657600"/>
            <a:ext cx="3200400" cy="0"/>
          </a:xfrm>
          <a:prstGeom prst="line">
            <a:avLst/>
          </a:prstGeom>
          <a:noFill/>
          <a:ln w="19050">
            <a:solidFill>
              <a:srgbClr val="FFFFFF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Shape 9"/>
          <p:cNvSpPr/>
          <p:nvPr/>
        </p:nvSpPr>
        <p:spPr>
          <a:xfrm>
            <a:off x="777240" y="4892040"/>
            <a:ext cx="4389120" cy="0"/>
          </a:xfrm>
          <a:prstGeom prst="line">
            <a:avLst/>
          </a:prstGeom>
          <a:noFill/>
          <a:ln w="19050">
            <a:solidFill>
              <a:srgbClr val="FFFFFF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Text 10"/>
          <p:cNvSpPr/>
          <p:nvPr/>
        </p:nvSpPr>
        <p:spPr>
          <a:xfrm>
            <a:off x="1371600" y="265176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Energías</a:t>
            </a:r>
            <a:endParaRPr lang="en-US" sz="1300"/>
          </a:p>
          <a:p>
            <a:pPr marL="0" indent="0" algn="ctr">
              <a:buNone/>
            </a:pPr>
            <a:r>
              <a:rPr lang="en-US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renovables</a:t>
            </a:r>
            <a:endParaRPr lang="en-US" sz="1300"/>
          </a:p>
        </p:txBody>
      </p:sp>
      <p:sp>
        <p:nvSpPr>
          <p:cNvPr id="13" name="Text 11"/>
          <p:cNvSpPr/>
          <p:nvPr/>
        </p:nvSpPr>
        <p:spPr>
          <a:xfrm>
            <a:off x="777240" y="3749040"/>
            <a:ext cx="4389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Eficiencia energética</a:t>
            </a:r>
            <a:endParaRPr lang="en-US" sz="1500"/>
          </a:p>
        </p:txBody>
      </p:sp>
      <p:sp>
        <p:nvSpPr>
          <p:cNvPr id="14" name="Text 12"/>
          <p:cNvSpPr/>
          <p:nvPr/>
        </p:nvSpPr>
        <p:spPr>
          <a:xfrm>
            <a:off x="182880" y="5029200"/>
            <a:ext cx="55778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Uso racional de la energía</a:t>
            </a:r>
            <a:endParaRPr lang="en-US" sz="1500"/>
          </a:p>
        </p:txBody>
      </p:sp>
      <p:sp>
        <p:nvSpPr>
          <p:cNvPr id="15" name="Text 13"/>
          <p:cNvSpPr/>
          <p:nvPr/>
        </p:nvSpPr>
        <p:spPr>
          <a:xfrm>
            <a:off x="6400800" y="2468880"/>
            <a:ext cx="54864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700" b="1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Uso racional</a:t>
            </a:r>
            <a:endParaRPr lang="en-US" sz="1700"/>
          </a:p>
          <a:p>
            <a:pPr marL="0" indent="0">
              <a:buNone/>
            </a:pPr>
            <a:r>
              <a:rPr lang="en-US" sz="13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Cambiar hábitos y procesos antes que cambiar equipos.</a:t>
            </a:r>
            <a:endParaRPr lang="en-US" sz="1700"/>
          </a:p>
          <a:p>
            <a:pPr marL="0" indent="0">
              <a:buNone/>
            </a:pPr>
            <a:r>
              <a:rPr lang="en-US" sz="80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700"/>
          </a:p>
          <a:p>
            <a:pPr marL="0" indent="0">
              <a:buNone/>
            </a:pPr>
            <a:r>
              <a:rPr lang="en-US" sz="1700" b="1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Eficiencia energética</a:t>
            </a:r>
            <a:endParaRPr lang="en-US" sz="1700"/>
          </a:p>
          <a:p>
            <a:pPr marL="0" indent="0">
              <a:buNone/>
            </a:pPr>
            <a:r>
              <a:rPr lang="en-US" sz="13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Hacer más con menos: equipos, iluminación, climatización, motores.</a:t>
            </a:r>
            <a:endParaRPr lang="en-US" sz="1700"/>
          </a:p>
          <a:p>
            <a:pPr marL="0" indent="0">
              <a:buNone/>
            </a:pPr>
            <a:r>
              <a:rPr lang="en-US" sz="80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700"/>
          </a:p>
          <a:p>
            <a:pPr marL="0" indent="0">
              <a:buNone/>
            </a:pPr>
            <a:r>
              <a:rPr lang="en-US" sz="1700" b="1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Energías renovables</a:t>
            </a:r>
            <a:endParaRPr lang="en-US" sz="1700"/>
          </a:p>
          <a:p>
            <a:pPr marL="0" indent="0">
              <a:buNone/>
            </a:pPr>
            <a:r>
              <a:rPr lang="en-US" sz="13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Generar de forma limpia la energía que sí o sí vamos a consumir.</a:t>
            </a:r>
            <a:endParaRPr lang="en-US" sz="1700"/>
          </a:p>
        </p:txBody>
      </p:sp>
      <p:sp>
        <p:nvSpPr>
          <p:cNvPr id="16" name="Shape 14"/>
          <p:cNvSpPr/>
          <p:nvPr/>
        </p:nvSpPr>
        <p:spPr>
          <a:xfrm>
            <a:off x="457200" y="6355080"/>
            <a:ext cx="54864" cy="365760"/>
          </a:xfrm>
          <a:prstGeom prst="rect">
            <a:avLst/>
          </a:prstGeom>
          <a:solidFill>
            <a:srgbClr val="5DC9D6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7" name="Text 15"/>
          <p:cNvSpPr/>
          <p:nvPr/>
        </p:nvSpPr>
        <p:spPr>
          <a:xfrm>
            <a:off x="685800" y="635508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"Generar renovable sin antes eficientar es resolver el problema equivocado."</a:t>
            </a:r>
            <a:endParaRPr lang="en-US" sz="140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8F5C448-151D-D72D-9715-47E1DDA975A4}"/>
              </a:ext>
            </a:extLst>
          </p:cNvPr>
          <p:cNvCxnSpPr/>
          <p:nvPr/>
        </p:nvCxnSpPr>
        <p:spPr>
          <a:xfrm flipV="1">
            <a:off x="0" y="2353456"/>
            <a:ext cx="2743200" cy="3528000"/>
          </a:xfrm>
          <a:prstGeom prst="straightConnector1">
            <a:avLst/>
          </a:prstGeom>
          <a:ln w="57150">
            <a:solidFill>
              <a:srgbClr val="03918F"/>
            </a:solidFill>
            <a:prstDash val="lgDash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57F7D1B-E78E-6B01-E4D4-7B2507E1BD17}"/>
              </a:ext>
            </a:extLst>
          </p:cNvPr>
          <p:cNvCxnSpPr/>
          <p:nvPr/>
        </p:nvCxnSpPr>
        <p:spPr>
          <a:xfrm>
            <a:off x="3162925" y="2353456"/>
            <a:ext cx="2788170" cy="3681584"/>
          </a:xfrm>
          <a:prstGeom prst="straightConnector1">
            <a:avLst/>
          </a:prstGeom>
          <a:ln w="57150">
            <a:solidFill>
              <a:srgbClr val="03918F"/>
            </a:solidFill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F85978-1983-F153-2A72-7730C255339B}"/>
              </a:ext>
            </a:extLst>
          </p:cNvPr>
          <p:cNvSpPr txBox="1"/>
          <p:nvPr/>
        </p:nvSpPr>
        <p:spPr>
          <a:xfrm rot="18583456">
            <a:off x="265492" y="3669255"/>
            <a:ext cx="15836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Más complejo</a:t>
            </a:r>
            <a:endParaRPr lang="es-AR" sz="1700" b="1">
              <a:solidFill>
                <a:srgbClr val="5DC9D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A6EBEC2-6A34-7123-66DA-237FD1470963}"/>
              </a:ext>
            </a:extLst>
          </p:cNvPr>
          <p:cNvSpPr txBox="1"/>
          <p:nvPr/>
        </p:nvSpPr>
        <p:spPr>
          <a:xfrm rot="3092752">
            <a:off x="4129269" y="3848944"/>
            <a:ext cx="17535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Más económico</a:t>
            </a:r>
            <a:endParaRPr lang="es-AR" sz="1700" b="1">
              <a:solidFill>
                <a:srgbClr val="5DC9D6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pic>
        <p:nvPicPr>
          <p:cNvPr id="25" name="Google Shape;55;p13">
            <a:extLst>
              <a:ext uri="{FF2B5EF4-FFF2-40B4-BE49-F238E27FC236}">
                <a16:creationId xmlns:a16="http://schemas.microsoft.com/office/drawing/2014/main" id="{2FDA1A4D-9C1F-91C6-929E-2DBDF962896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78532" y="254833"/>
            <a:ext cx="1008668" cy="61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E5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43200" y="-1828800"/>
            <a:ext cx="5486400" cy="5486400"/>
          </a:xfrm>
          <a:prstGeom prst="ellipse">
            <a:avLst/>
          </a:prstGeom>
          <a:solidFill>
            <a:srgbClr val="126B7E">
              <a:alpha val="4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10058400" y="5029200"/>
            <a:ext cx="3657600" cy="3657600"/>
          </a:xfrm>
          <a:prstGeom prst="ellipse">
            <a:avLst/>
          </a:prstGeom>
          <a:solidFill>
            <a:srgbClr val="5DC9D6">
              <a:alpha val="2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457200" y="3200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PANORAMA GLOBAL</a:t>
            </a:r>
            <a:endParaRPr lang="en-US" sz="1400"/>
          </a:p>
        </p:txBody>
      </p:sp>
      <p:sp>
        <p:nvSpPr>
          <p:cNvPr id="6" name="Text 4"/>
          <p:cNvSpPr/>
          <p:nvPr/>
        </p:nvSpPr>
        <p:spPr>
          <a:xfrm>
            <a:off x="11338560" y="649224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11</a:t>
            </a:r>
            <a:endParaRPr lang="en-US" sz="1000"/>
          </a:p>
        </p:txBody>
      </p:sp>
      <p:sp>
        <p:nvSpPr>
          <p:cNvPr id="7" name="Text 5"/>
          <p:cNvSpPr/>
          <p:nvPr/>
        </p:nvSpPr>
        <p:spPr>
          <a:xfrm>
            <a:off x="457200" y="91440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Renovables en la matriz energética mundial</a:t>
            </a:r>
            <a:endParaRPr lang="en-US" sz="3000"/>
          </a:p>
        </p:txBody>
      </p:sp>
      <p:sp>
        <p:nvSpPr>
          <p:cNvPr id="8" name="Text 6"/>
          <p:cNvSpPr/>
          <p:nvPr/>
        </p:nvSpPr>
        <p:spPr>
          <a:xfrm>
            <a:off x="457200" y="2103120"/>
            <a:ext cx="3200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0" b="1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32%</a:t>
            </a:r>
            <a:endParaRPr lang="en-US" sz="11000"/>
          </a:p>
        </p:txBody>
      </p:sp>
      <p:sp>
        <p:nvSpPr>
          <p:cNvPr id="9" name="Text 7"/>
          <p:cNvSpPr/>
          <p:nvPr/>
        </p:nvSpPr>
        <p:spPr>
          <a:xfrm>
            <a:off x="457200" y="3657600"/>
            <a:ext cx="3474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la generación eléctrica global ya proviene de fuentes renovables</a:t>
            </a:r>
            <a:endParaRPr lang="en-US" sz="1400"/>
          </a:p>
        </p:txBody>
      </p:sp>
      <p:sp>
        <p:nvSpPr>
          <p:cNvPr id="10" name="Shape 8"/>
          <p:cNvSpPr/>
          <p:nvPr/>
        </p:nvSpPr>
        <p:spPr>
          <a:xfrm>
            <a:off x="4477732" y="2011680"/>
            <a:ext cx="7409468" cy="41148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AR"/>
          </a:p>
        </p:txBody>
      </p:sp>
      <p:pic>
        <p:nvPicPr>
          <p:cNvPr id="11" name="Image 0" descr="assets/grafico_matriz_mundial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00280" y="2103120"/>
            <a:ext cx="7195480" cy="393192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457200" y="64465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Fuente: Global Renewables Status Report 2025, REN21</a:t>
            </a:r>
            <a:endParaRPr lang="en-US" sz="1000"/>
          </a:p>
        </p:txBody>
      </p:sp>
      <p:pic>
        <p:nvPicPr>
          <p:cNvPr id="14" name="Google Shape;55;p13">
            <a:extLst>
              <a:ext uri="{FF2B5EF4-FFF2-40B4-BE49-F238E27FC236}">
                <a16:creationId xmlns:a16="http://schemas.microsoft.com/office/drawing/2014/main" id="{753C8F18-663D-882D-7B46-0D9E9C2127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8532" y="254833"/>
            <a:ext cx="1008668" cy="61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E5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43200" y="-1828800"/>
            <a:ext cx="5486400" cy="5486400"/>
          </a:xfrm>
          <a:prstGeom prst="ellipse">
            <a:avLst/>
          </a:prstGeom>
          <a:solidFill>
            <a:srgbClr val="126B7E">
              <a:alpha val="4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10058400" y="5029200"/>
            <a:ext cx="3657600" cy="3657600"/>
          </a:xfrm>
          <a:prstGeom prst="ellipse">
            <a:avLst/>
          </a:prstGeom>
          <a:solidFill>
            <a:srgbClr val="5DC9D6">
              <a:alpha val="2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457200" y="3200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PANORAMA GLOBAL</a:t>
            </a:r>
            <a:endParaRPr lang="en-US" sz="1400"/>
          </a:p>
        </p:txBody>
      </p:sp>
      <p:sp>
        <p:nvSpPr>
          <p:cNvPr id="6" name="Text 4"/>
          <p:cNvSpPr/>
          <p:nvPr/>
        </p:nvSpPr>
        <p:spPr>
          <a:xfrm>
            <a:off x="11338560" y="649224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11</a:t>
            </a:r>
            <a:endParaRPr lang="en-US" sz="1000"/>
          </a:p>
        </p:txBody>
      </p:sp>
      <p:sp>
        <p:nvSpPr>
          <p:cNvPr id="7" name="Text 5"/>
          <p:cNvSpPr/>
          <p:nvPr/>
        </p:nvSpPr>
        <p:spPr>
          <a:xfrm>
            <a:off x="457200" y="91440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Capacidad instalada y nuevas ampliaciones</a:t>
            </a:r>
            <a:endParaRPr lang="en-US" sz="3000"/>
          </a:p>
        </p:txBody>
      </p:sp>
      <p:sp>
        <p:nvSpPr>
          <p:cNvPr id="8" name="Text 6"/>
          <p:cNvSpPr/>
          <p:nvPr/>
        </p:nvSpPr>
        <p:spPr>
          <a:xfrm>
            <a:off x="457200" y="1783080"/>
            <a:ext cx="3200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+741 GW</a:t>
            </a:r>
            <a:endParaRPr lang="en-US" sz="3600"/>
          </a:p>
        </p:txBody>
      </p:sp>
      <p:sp>
        <p:nvSpPr>
          <p:cNvPr id="9" name="Text 7"/>
          <p:cNvSpPr/>
          <p:nvPr/>
        </p:nvSpPr>
        <p:spPr>
          <a:xfrm>
            <a:off x="457200" y="2423160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sumados en 2024 — récord histórico de incorporación</a:t>
            </a:r>
            <a:endParaRPr lang="en-US" sz="1200"/>
          </a:p>
        </p:txBody>
      </p:sp>
      <p:sp>
        <p:nvSpPr>
          <p:cNvPr id="10" name="Shape 8"/>
          <p:cNvSpPr/>
          <p:nvPr/>
        </p:nvSpPr>
        <p:spPr>
          <a:xfrm>
            <a:off x="457200" y="3108960"/>
            <a:ext cx="11247120" cy="31089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AR"/>
          </a:p>
        </p:txBody>
      </p:sp>
      <p:pic>
        <p:nvPicPr>
          <p:cNvPr id="11" name="Image 0" descr="assets/grafico_capacida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8640" y="3200400"/>
            <a:ext cx="11064240" cy="292608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4754880" y="1783080"/>
            <a:ext cx="6949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>
                <a:solidFill>
                  <a:srgbClr val="A8E3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solar fotovoltaica concentra la mayor parte de las nuevas incorporaciones.</a:t>
            </a:r>
            <a:endParaRPr lang="en-US" sz="1400"/>
          </a:p>
        </p:txBody>
      </p:sp>
      <p:sp>
        <p:nvSpPr>
          <p:cNvPr id="13" name="Text 10"/>
          <p:cNvSpPr/>
          <p:nvPr/>
        </p:nvSpPr>
        <p:spPr>
          <a:xfrm>
            <a:off x="457200" y="64465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Fuente: Global Renewables Status Report 2025, REN21</a:t>
            </a:r>
            <a:endParaRPr lang="en-US" sz="1000"/>
          </a:p>
        </p:txBody>
      </p:sp>
      <p:pic>
        <p:nvPicPr>
          <p:cNvPr id="15" name="Google Shape;55;p13">
            <a:extLst>
              <a:ext uri="{FF2B5EF4-FFF2-40B4-BE49-F238E27FC236}">
                <a16:creationId xmlns:a16="http://schemas.microsoft.com/office/drawing/2014/main" id="{FE2E7507-3378-AE86-2CA6-C62AFF49CE9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8532" y="254833"/>
            <a:ext cx="1008668" cy="61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E5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43200" y="-1828800"/>
            <a:ext cx="5486400" cy="5486400"/>
          </a:xfrm>
          <a:prstGeom prst="ellipse">
            <a:avLst/>
          </a:prstGeom>
          <a:solidFill>
            <a:srgbClr val="126B7E">
              <a:alpha val="4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10058400" y="5029200"/>
            <a:ext cx="3657600" cy="3657600"/>
          </a:xfrm>
          <a:prstGeom prst="ellipse">
            <a:avLst/>
          </a:prstGeom>
          <a:solidFill>
            <a:srgbClr val="5DC9D6">
              <a:alpha val="2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457200" y="3200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ARGENTINA</a:t>
            </a:r>
            <a:endParaRPr lang="en-US" sz="1400"/>
          </a:p>
        </p:txBody>
      </p:sp>
      <p:sp>
        <p:nvSpPr>
          <p:cNvPr id="6" name="Text 4"/>
          <p:cNvSpPr/>
          <p:nvPr/>
        </p:nvSpPr>
        <p:spPr>
          <a:xfrm>
            <a:off x="11338560" y="649224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11</a:t>
            </a:r>
            <a:endParaRPr lang="en-US" sz="1000"/>
          </a:p>
        </p:txBody>
      </p:sp>
      <p:sp>
        <p:nvSpPr>
          <p:cNvPr id="7" name="Text 5"/>
          <p:cNvSpPr/>
          <p:nvPr/>
        </p:nvSpPr>
        <p:spPr>
          <a:xfrm>
            <a:off x="457200" y="91440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Renovables en Argentina</a:t>
            </a:r>
            <a:endParaRPr lang="en-US" sz="3600"/>
          </a:p>
        </p:txBody>
      </p:sp>
      <p:sp>
        <p:nvSpPr>
          <p:cNvPr id="8" name="Text 6"/>
          <p:cNvSpPr/>
          <p:nvPr/>
        </p:nvSpPr>
        <p:spPr>
          <a:xfrm>
            <a:off x="457200" y="1645920"/>
            <a:ext cx="10972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>
                <a:solidFill>
                  <a:srgbClr val="A8E3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de inversiones del sector energético al 2026.</a:t>
            </a:r>
            <a:endParaRPr lang="en-US" sz="1600"/>
          </a:p>
        </p:txBody>
      </p:sp>
      <p:sp>
        <p:nvSpPr>
          <p:cNvPr id="9" name="Shape 7"/>
          <p:cNvSpPr/>
          <p:nvPr/>
        </p:nvSpPr>
        <p:spPr>
          <a:xfrm>
            <a:off x="226242" y="2286000"/>
            <a:ext cx="4740637" cy="416052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1" name="Shape 8"/>
          <p:cNvSpPr/>
          <p:nvPr/>
        </p:nvSpPr>
        <p:spPr>
          <a:xfrm>
            <a:off x="4722826" y="2286000"/>
            <a:ext cx="7318342" cy="416052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13" name="Text 9"/>
          <p:cNvSpPr/>
          <p:nvPr/>
        </p:nvSpPr>
        <p:spPr>
          <a:xfrm>
            <a:off x="457200" y="64465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Fuente: CAMMESA Renovables</a:t>
            </a:r>
            <a:endParaRPr lang="en-US" sz="100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3D62F47-A2CD-9BD2-8002-1A378EB9A3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7636"/>
          <a:stretch>
            <a:fillRect/>
          </a:stretch>
        </p:blipFill>
        <p:spPr>
          <a:xfrm>
            <a:off x="1530172" y="2383567"/>
            <a:ext cx="1964142" cy="19085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4FEB264-04DC-95B0-D51A-003CE85980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52"/>
          <a:stretch>
            <a:fillRect/>
          </a:stretch>
        </p:blipFill>
        <p:spPr>
          <a:xfrm>
            <a:off x="457200" y="4389658"/>
            <a:ext cx="4015415" cy="19592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5C36315-F731-819B-3439-26EA6079B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32" y="2549813"/>
            <a:ext cx="7225120" cy="34402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E5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43200" y="-1828800"/>
            <a:ext cx="5486400" cy="5486400"/>
          </a:xfrm>
          <a:prstGeom prst="ellipse">
            <a:avLst/>
          </a:prstGeom>
          <a:solidFill>
            <a:srgbClr val="126B7E">
              <a:alpha val="4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3" name="Shape 1"/>
          <p:cNvSpPr/>
          <p:nvPr/>
        </p:nvSpPr>
        <p:spPr>
          <a:xfrm>
            <a:off x="10058400" y="5029200"/>
            <a:ext cx="3657600" cy="3657600"/>
          </a:xfrm>
          <a:prstGeom prst="ellipse">
            <a:avLst/>
          </a:prstGeom>
          <a:solidFill>
            <a:srgbClr val="5DC9D6">
              <a:alpha val="20000"/>
            </a:srgbClr>
          </a:solidFill>
          <a:ln/>
        </p:spPr>
        <p:txBody>
          <a:bodyPr/>
          <a:lstStyle/>
          <a:p>
            <a:endParaRPr lang="es-AR"/>
          </a:p>
        </p:txBody>
      </p:sp>
      <p:sp>
        <p:nvSpPr>
          <p:cNvPr id="4" name="Text 2"/>
          <p:cNvSpPr/>
          <p:nvPr/>
        </p:nvSpPr>
        <p:spPr>
          <a:xfrm>
            <a:off x="457200" y="3200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400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ARGENTINA</a:t>
            </a:r>
            <a:endParaRPr lang="en-US" sz="1400"/>
          </a:p>
        </p:txBody>
      </p:sp>
      <p:sp>
        <p:nvSpPr>
          <p:cNvPr id="6" name="Text 4"/>
          <p:cNvSpPr/>
          <p:nvPr/>
        </p:nvSpPr>
        <p:spPr>
          <a:xfrm>
            <a:off x="11338560" y="649224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11</a:t>
            </a:r>
            <a:endParaRPr lang="en-US" sz="1000"/>
          </a:p>
        </p:txBody>
      </p:sp>
      <p:sp>
        <p:nvSpPr>
          <p:cNvPr id="7" name="Text 5"/>
          <p:cNvSpPr/>
          <p:nvPr/>
        </p:nvSpPr>
        <p:spPr>
          <a:xfrm>
            <a:off x="457200" y="91440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¿Quién consume la energía en Argentina?</a:t>
            </a:r>
            <a:endParaRPr lang="en-US" sz="3200"/>
          </a:p>
        </p:txBody>
      </p:sp>
      <p:graphicFrame>
        <p:nvGraphicFramePr>
          <p:cNvPr id="8" name="Chart 0"/>
          <p:cNvGraphicFramePr/>
          <p:nvPr/>
        </p:nvGraphicFramePr>
        <p:xfrm>
          <a:off x="365760" y="1828800"/>
          <a:ext cx="5943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hape 6"/>
          <p:cNvSpPr/>
          <p:nvPr/>
        </p:nvSpPr>
        <p:spPr>
          <a:xfrm>
            <a:off x="6858000" y="2103120"/>
            <a:ext cx="4937760" cy="4114800"/>
          </a:xfrm>
          <a:prstGeom prst="rect">
            <a:avLst/>
          </a:prstGeom>
          <a:solidFill>
            <a:srgbClr val="126B7E">
              <a:alpha val="70000"/>
            </a:srgbClr>
          </a:solidFill>
          <a:ln w="12700">
            <a:solidFill>
              <a:srgbClr val="5DC9D6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Text 7"/>
          <p:cNvSpPr/>
          <p:nvPr/>
        </p:nvSpPr>
        <p:spPr>
          <a:xfrm>
            <a:off x="7040880" y="228600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>
                <a:solidFill>
                  <a:srgbClr val="5DC9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FOCO INDUSTRIA</a:t>
            </a:r>
            <a:endParaRPr lang="en-US" sz="1200"/>
          </a:p>
        </p:txBody>
      </p:sp>
      <p:sp>
        <p:nvSpPr>
          <p:cNvPr id="11" name="Text 8"/>
          <p:cNvSpPr/>
          <p:nvPr/>
        </p:nvSpPr>
        <p:spPr>
          <a:xfrm>
            <a:off x="7040880" y="2743200"/>
            <a:ext cx="4572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23%</a:t>
            </a:r>
            <a:endParaRPr lang="en-US" sz="11000"/>
          </a:p>
        </p:txBody>
      </p:sp>
      <p:sp>
        <p:nvSpPr>
          <p:cNvPr id="12" name="Text 9"/>
          <p:cNvSpPr/>
          <p:nvPr/>
        </p:nvSpPr>
        <p:spPr>
          <a:xfrm>
            <a:off x="7040880" y="4297680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 consumo energético nacional viene de la industria</a:t>
            </a:r>
            <a:endParaRPr lang="en-US" sz="1600"/>
          </a:p>
        </p:txBody>
      </p:sp>
      <p:sp>
        <p:nvSpPr>
          <p:cNvPr id="13" name="Text 10"/>
          <p:cNvSpPr/>
          <p:nvPr/>
        </p:nvSpPr>
        <p:spPr>
          <a:xfrm>
            <a:off x="7040880" y="5029200"/>
            <a:ext cx="4572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 el segmento donde la combinación de eficiencia + generación renovable tiene mayor potencial de impacto — y donde se concentran los proyectos que vamos a ver a continuación.</a:t>
            </a:r>
            <a:endParaRPr lang="en-US" sz="1300"/>
          </a:p>
        </p:txBody>
      </p:sp>
      <p:sp>
        <p:nvSpPr>
          <p:cNvPr id="14" name="Text 11"/>
          <p:cNvSpPr/>
          <p:nvPr/>
        </p:nvSpPr>
        <p:spPr>
          <a:xfrm>
            <a:off x="457200" y="64465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C8E0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Fuente: Balance Energético Nacional 2024, Argentina</a:t>
            </a:r>
            <a:endParaRPr lang="en-US" sz="1000"/>
          </a:p>
        </p:txBody>
      </p:sp>
      <p:pic>
        <p:nvPicPr>
          <p:cNvPr id="16" name="Google Shape;55;p13">
            <a:extLst>
              <a:ext uri="{FF2B5EF4-FFF2-40B4-BE49-F238E27FC236}">
                <a16:creationId xmlns:a16="http://schemas.microsoft.com/office/drawing/2014/main" id="{D2943084-DBFA-2704-632F-8BC27EA462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8532" y="254833"/>
            <a:ext cx="1008668" cy="61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A83D2-DA54-9B00-9828-E14A9276B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B997599E-E517-2D8C-0C1B-4B20696E1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70" r="2075"/>
          <a:stretch>
            <a:fillRect/>
          </a:stretch>
        </p:blipFill>
        <p:spPr>
          <a:xfrm>
            <a:off x="-119477" y="45"/>
            <a:ext cx="12338677" cy="685791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5895CFE-1978-BE4E-8D54-CCEDD54881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9" t="-8394" r="31084" b="-8079"/>
          <a:stretch/>
        </p:blipFill>
        <p:spPr>
          <a:xfrm>
            <a:off x="-2898192" y="-632845"/>
            <a:ext cx="8248343" cy="8148606"/>
          </a:xfrm>
          <a:prstGeom prst="ellipse">
            <a:avLst/>
          </a:prstGeom>
        </p:spPr>
      </p:pic>
      <p:sp>
        <p:nvSpPr>
          <p:cNvPr id="27" name="Elipse 26">
            <a:extLst>
              <a:ext uri="{FF2B5EF4-FFF2-40B4-BE49-F238E27FC236}">
                <a16:creationId xmlns:a16="http://schemas.microsoft.com/office/drawing/2014/main" id="{BBB67FC3-C11B-8844-B582-274412F4288A}"/>
              </a:ext>
            </a:extLst>
          </p:cNvPr>
          <p:cNvSpPr/>
          <p:nvPr/>
        </p:nvSpPr>
        <p:spPr>
          <a:xfrm rot="16200000">
            <a:off x="-2858186" y="-684549"/>
            <a:ext cx="8148607" cy="8227098"/>
          </a:xfrm>
          <a:prstGeom prst="ellipse">
            <a:avLst/>
          </a:prstGeom>
          <a:gradFill>
            <a:gsLst>
              <a:gs pos="0">
                <a:srgbClr val="005A62">
                  <a:alpha val="50000"/>
                </a:srgbClr>
              </a:gs>
              <a:gs pos="98000">
                <a:srgbClr val="38FCFD">
                  <a:alpha val="15000"/>
                </a:srgbClr>
              </a:gs>
            </a:gsLst>
            <a:lin ang="5400000" scaled="1"/>
          </a:gradFill>
          <a:ln>
            <a:solidFill>
              <a:srgbClr val="38FC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3803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5D871C8-5136-556D-0DC5-196589F88C9A}"/>
              </a:ext>
            </a:extLst>
          </p:cNvPr>
          <p:cNvSpPr txBox="1"/>
          <p:nvPr/>
        </p:nvSpPr>
        <p:spPr>
          <a:xfrm>
            <a:off x="6049861" y="1838400"/>
            <a:ext cx="3166362" cy="478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AR" sz="1254">
                <a:solidFill>
                  <a:schemeClr val="bg1"/>
                </a:solidFill>
                <a:ea typeface="Verdana"/>
                <a:cs typeface="Verdana"/>
                <a:sym typeface="Verdana"/>
              </a:rPr>
              <a:t>Ahorro energético y reducción de huella de carbono.</a:t>
            </a:r>
            <a:endParaRPr lang="es-AR" sz="1612">
              <a:solidFill>
                <a:schemeClr val="bg1"/>
              </a:solidFill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0AFBFB30-B0FE-CB4C-8004-BB12956B3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048" y="-4672846"/>
            <a:ext cx="669628" cy="42015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C9D5537-5324-87CF-7273-C8FEA39D2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8605" y="625160"/>
            <a:ext cx="669628" cy="4201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39B7FA2-A807-490D-FFC9-2223FF119BA1}"/>
              </a:ext>
            </a:extLst>
          </p:cNvPr>
          <p:cNvSpPr txBox="1"/>
          <p:nvPr/>
        </p:nvSpPr>
        <p:spPr>
          <a:xfrm>
            <a:off x="680177" y="529147"/>
            <a:ext cx="3633445" cy="34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12" b="1" spc="90">
                <a:solidFill>
                  <a:schemeClr val="bg1"/>
                </a:solidFill>
                <a:cs typeface="Calibri" panose="020F0502020204030204" pitchFamily="34" charset="0"/>
                <a:sym typeface="Calibri"/>
              </a:rPr>
              <a:t>CASOS DE ÉXITO</a:t>
            </a:r>
            <a:endParaRPr lang="es-AR" sz="1612" b="1" spc="9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FA3126-C173-9EA9-3B58-983F2426CC8C}"/>
              </a:ext>
            </a:extLst>
          </p:cNvPr>
          <p:cNvSpPr txBox="1"/>
          <p:nvPr/>
        </p:nvSpPr>
        <p:spPr>
          <a:xfrm>
            <a:off x="623144" y="2666914"/>
            <a:ext cx="4462478" cy="145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955" b="1">
                <a:solidFill>
                  <a:schemeClr val="lt1"/>
                </a:solidFill>
                <a:ea typeface="Verdana"/>
                <a:cs typeface="Verdana"/>
                <a:sym typeface="Verdana"/>
              </a:rPr>
              <a:t>PROYECTO SOLAR|</a:t>
            </a:r>
          </a:p>
          <a:p>
            <a:r>
              <a:rPr lang="es-419" sz="2955">
                <a:solidFill>
                  <a:schemeClr val="lt1"/>
                </a:solidFill>
                <a:ea typeface="Verdana"/>
                <a:cs typeface="Verdana"/>
                <a:sym typeface="Verdana"/>
              </a:rPr>
              <a:t>INDUSTRIA GRÁFICA IMPRESORES</a:t>
            </a:r>
          </a:p>
        </p:txBody>
      </p:sp>
      <p:sp>
        <p:nvSpPr>
          <p:cNvPr id="12" name="Rectángulo redondeado 33">
            <a:extLst>
              <a:ext uri="{FF2B5EF4-FFF2-40B4-BE49-F238E27FC236}">
                <a16:creationId xmlns:a16="http://schemas.microsoft.com/office/drawing/2014/main" id="{1C068F7D-5A2A-4479-FD98-113D613933F4}"/>
              </a:ext>
            </a:extLst>
          </p:cNvPr>
          <p:cNvSpPr/>
          <p:nvPr/>
        </p:nvSpPr>
        <p:spPr>
          <a:xfrm>
            <a:off x="4868113" y="1308330"/>
            <a:ext cx="5244086" cy="43721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5A8A6"/>
              </a:gs>
              <a:gs pos="100000">
                <a:srgbClr val="31E5EC">
                  <a:alpha val="24179"/>
                </a:srgbClr>
              </a:gs>
            </a:gsLst>
            <a:lin ang="2700000" scaled="0"/>
          </a:gradFill>
          <a:ln w="12700">
            <a:gradFill>
              <a:gsLst>
                <a:gs pos="0">
                  <a:srgbClr val="31E5EC"/>
                </a:gs>
                <a:gs pos="99000">
                  <a:srgbClr val="05A8A6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8BA6748-04B4-CC38-067B-90A17FC407BA}"/>
              </a:ext>
            </a:extLst>
          </p:cNvPr>
          <p:cNvSpPr txBox="1"/>
          <p:nvPr/>
        </p:nvSpPr>
        <p:spPr>
          <a:xfrm>
            <a:off x="6031032" y="1382255"/>
            <a:ext cx="1749357" cy="340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12" b="1" spc="22">
                <a:solidFill>
                  <a:schemeClr val="bg1"/>
                </a:solidFill>
                <a:cs typeface="Arial"/>
                <a:sym typeface="Arial"/>
              </a:rPr>
              <a:t>OBJETIVOS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1DF91B5-A748-B575-06E5-3742B6C2EA64}"/>
              </a:ext>
            </a:extLst>
          </p:cNvPr>
          <p:cNvGrpSpPr/>
          <p:nvPr/>
        </p:nvGrpSpPr>
        <p:grpSpPr>
          <a:xfrm>
            <a:off x="4501528" y="1153047"/>
            <a:ext cx="811387" cy="811387"/>
            <a:chOff x="9692194" y="1873078"/>
            <a:chExt cx="1812308" cy="1812308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925EA903-18FC-8BE6-6045-6F2BE9DEBFD1}"/>
                </a:ext>
              </a:extLst>
            </p:cNvPr>
            <p:cNvSpPr>
              <a:spLocks noChangeAspect="1"/>
            </p:cNvSpPr>
            <p:nvPr/>
          </p:nvSpPr>
          <p:spPr>
            <a:xfrm rot="1281023">
              <a:off x="9692194" y="1873078"/>
              <a:ext cx="1812308" cy="1812308"/>
            </a:xfrm>
            <a:prstGeom prst="ellipse">
              <a:avLst/>
            </a:prstGeom>
            <a:gradFill>
              <a:gsLst>
                <a:gs pos="0">
                  <a:srgbClr val="05A8A6"/>
                </a:gs>
                <a:gs pos="100000">
                  <a:srgbClr val="31E5EC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6265486-26A2-287F-39CB-B35745FC6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49675" y="2270335"/>
              <a:ext cx="1069876" cy="1069876"/>
            </a:xfrm>
            <a:prstGeom prst="rect">
              <a:avLst/>
            </a:prstGeom>
          </p:spPr>
        </p:pic>
      </p:grpSp>
      <p:sp>
        <p:nvSpPr>
          <p:cNvPr id="38" name="Google Shape;143;p38">
            <a:extLst>
              <a:ext uri="{FF2B5EF4-FFF2-40B4-BE49-F238E27FC236}">
                <a16:creationId xmlns:a16="http://schemas.microsoft.com/office/drawing/2014/main" id="{21B0DEF8-A81C-2E89-2691-BDF5127350E5}"/>
              </a:ext>
            </a:extLst>
          </p:cNvPr>
          <p:cNvSpPr txBox="1">
            <a:spLocks/>
          </p:cNvSpPr>
          <p:nvPr/>
        </p:nvSpPr>
        <p:spPr>
          <a:xfrm>
            <a:off x="10754436" y="3838830"/>
            <a:ext cx="1148520" cy="108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612">
                <a:solidFill>
                  <a:schemeClr val="bg1"/>
                </a:solidFill>
                <a:latin typeface="+mn-lt"/>
              </a:rPr>
              <a:t>4.880 tn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De ahorro anual de CO2</a:t>
            </a:r>
          </a:p>
        </p:txBody>
      </p:sp>
      <p:sp>
        <p:nvSpPr>
          <p:cNvPr id="40" name="Google Shape;143;p38">
            <a:extLst>
              <a:ext uri="{FF2B5EF4-FFF2-40B4-BE49-F238E27FC236}">
                <a16:creationId xmlns:a16="http://schemas.microsoft.com/office/drawing/2014/main" id="{29C42533-9E7C-1E43-B89B-121BBA9CD79A}"/>
              </a:ext>
            </a:extLst>
          </p:cNvPr>
          <p:cNvSpPr txBox="1">
            <a:spLocks/>
          </p:cNvSpPr>
          <p:nvPr/>
        </p:nvSpPr>
        <p:spPr>
          <a:xfrm>
            <a:off x="8728534" y="3046256"/>
            <a:ext cx="1369288" cy="108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612">
                <a:solidFill>
                  <a:schemeClr val="bg1"/>
                </a:solidFill>
                <a:latin typeface="+mn-lt"/>
              </a:rPr>
              <a:t>3.190 MWh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De energía anual</a:t>
            </a:r>
          </a:p>
        </p:txBody>
      </p:sp>
      <p:sp>
        <p:nvSpPr>
          <p:cNvPr id="43" name="Google Shape;143;p38">
            <a:extLst>
              <a:ext uri="{FF2B5EF4-FFF2-40B4-BE49-F238E27FC236}">
                <a16:creationId xmlns:a16="http://schemas.microsoft.com/office/drawing/2014/main" id="{C86BD6D7-59CD-9A77-D9FD-7F6A2090586D}"/>
              </a:ext>
            </a:extLst>
          </p:cNvPr>
          <p:cNvSpPr txBox="1">
            <a:spLocks/>
          </p:cNvSpPr>
          <p:nvPr/>
        </p:nvSpPr>
        <p:spPr>
          <a:xfrm>
            <a:off x="10748541" y="3040725"/>
            <a:ext cx="1228121" cy="108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9" tIns="13651" rIns="27309" bIns="1365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1FF"/>
              </a:buClr>
              <a:buSzPts val="8800"/>
              <a:buFont typeface="Arial"/>
              <a:buNone/>
              <a:defRPr sz="8800" b="1" i="0" u="none" strike="noStrike" cap="none">
                <a:solidFill>
                  <a:srgbClr val="00D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3.862</a:t>
            </a:r>
          </a:p>
          <a:p>
            <a:pPr marL="0" indent="0" algn="l"/>
            <a:r>
              <a:rPr lang="is-IS" sz="1254" b="0">
                <a:solidFill>
                  <a:schemeClr val="bg1"/>
                </a:solidFill>
                <a:latin typeface="+mn-lt"/>
                <a:ea typeface="Verdana"/>
                <a:cs typeface="+mn-cs"/>
              </a:rPr>
              <a:t>Paneles solares</a:t>
            </a:r>
          </a:p>
        </p:txBody>
      </p:sp>
      <p:pic>
        <p:nvPicPr>
          <p:cNvPr id="45" name="Gráfico 44">
            <a:extLst>
              <a:ext uri="{FF2B5EF4-FFF2-40B4-BE49-F238E27FC236}">
                <a16:creationId xmlns:a16="http://schemas.microsoft.com/office/drawing/2014/main" id="{A2B5B092-77EA-DE2C-3836-BC8255DD5E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2283" y="3948882"/>
            <a:ext cx="256578" cy="357860"/>
          </a:xfrm>
          <a:prstGeom prst="rect">
            <a:avLst/>
          </a:prstGeom>
        </p:spPr>
      </p:pic>
      <p:grpSp>
        <p:nvGrpSpPr>
          <p:cNvPr id="70" name="Grupo 69">
            <a:extLst>
              <a:ext uri="{FF2B5EF4-FFF2-40B4-BE49-F238E27FC236}">
                <a16:creationId xmlns:a16="http://schemas.microsoft.com/office/drawing/2014/main" id="{F5D7DFDE-F113-C00B-CEA8-240294CF4F69}"/>
              </a:ext>
            </a:extLst>
          </p:cNvPr>
          <p:cNvGrpSpPr/>
          <p:nvPr/>
        </p:nvGrpSpPr>
        <p:grpSpPr>
          <a:xfrm>
            <a:off x="8240918" y="3910717"/>
            <a:ext cx="1445135" cy="625322"/>
            <a:chOff x="16835104" y="8321443"/>
            <a:chExt cx="3227845" cy="1396715"/>
          </a:xfrm>
        </p:grpSpPr>
        <p:sp>
          <p:nvSpPr>
            <p:cNvPr id="42" name="Google Shape;143;p38">
              <a:extLst>
                <a:ext uri="{FF2B5EF4-FFF2-40B4-BE49-F238E27FC236}">
                  <a16:creationId xmlns:a16="http://schemas.microsoft.com/office/drawing/2014/main" id="{55752457-5012-1CD5-6DA2-B31E656F2F7D}"/>
                </a:ext>
              </a:extLst>
            </p:cNvPr>
            <p:cNvSpPr txBox="1">
              <a:spLocks/>
            </p:cNvSpPr>
            <p:nvPr/>
          </p:nvSpPr>
          <p:spPr>
            <a:xfrm>
              <a:off x="17648117" y="8321443"/>
              <a:ext cx="2414832" cy="1396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309" tIns="13651" rIns="27309" bIns="13651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D1FF"/>
                </a:buClr>
                <a:buSzPts val="8800"/>
                <a:buFont typeface="Arial"/>
                <a:buNone/>
                <a:defRPr sz="8800" b="1" i="0" u="none" strike="noStrike" cap="none">
                  <a:solidFill>
                    <a:srgbClr val="00D1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l"/>
              <a:r>
                <a:rPr lang="is-IS" sz="1612">
                  <a:solidFill>
                    <a:schemeClr val="bg1"/>
                  </a:solidFill>
                  <a:latin typeface="+mn-lt"/>
                </a:rPr>
                <a:t>2200KW</a:t>
              </a:r>
            </a:p>
            <a:p>
              <a:pPr marL="0" indent="0" algn="l"/>
              <a:r>
                <a:rPr lang="is-IS" sz="1254" b="0">
                  <a:solidFill>
                    <a:schemeClr val="bg1"/>
                  </a:solidFill>
                  <a:latin typeface="+mn-lt"/>
                </a:rPr>
                <a:t>Industria</a:t>
              </a:r>
            </a:p>
          </p:txBody>
        </p:sp>
        <p:pic>
          <p:nvPicPr>
            <p:cNvPr id="55" name="Gráfico 54">
              <a:extLst>
                <a:ext uri="{FF2B5EF4-FFF2-40B4-BE49-F238E27FC236}">
                  <a16:creationId xmlns:a16="http://schemas.microsoft.com/office/drawing/2014/main" id="{A8CEAE0E-F4DB-96D3-A537-B5BD4195260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35104" y="8525338"/>
              <a:ext cx="504105" cy="812618"/>
            </a:xfrm>
            <a:prstGeom prst="rect">
              <a:avLst/>
            </a:prstGeom>
          </p:spPr>
        </p:pic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4D3EBA52-48B1-2B00-3446-DA365FDBE0AD}"/>
              </a:ext>
            </a:extLst>
          </p:cNvPr>
          <p:cNvSpPr txBox="1"/>
          <p:nvPr/>
        </p:nvSpPr>
        <p:spPr>
          <a:xfrm>
            <a:off x="5671598" y="2927571"/>
            <a:ext cx="2744034" cy="836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12" b="1" spc="22">
                <a:solidFill>
                  <a:schemeClr val="bg1"/>
                </a:solidFill>
                <a:cs typeface="Arial"/>
                <a:sym typeface="Arial"/>
              </a:rPr>
              <a:t>ESTABLECIMIENTO </a:t>
            </a:r>
          </a:p>
          <a:p>
            <a:r>
              <a:rPr lang="es-MX" sz="1612" b="1" spc="22">
                <a:solidFill>
                  <a:schemeClr val="bg1"/>
                </a:solidFill>
                <a:cs typeface="Arial"/>
                <a:sym typeface="Arial"/>
              </a:rPr>
              <a:t>GRÁFICO</a:t>
            </a:r>
          </a:p>
          <a:p>
            <a:r>
              <a:rPr lang="es-MX" sz="1612" b="1" spc="22">
                <a:solidFill>
                  <a:schemeClr val="bg1"/>
                </a:solidFill>
                <a:cs typeface="Arial"/>
                <a:sym typeface="Arial"/>
              </a:rPr>
              <a:t>IMPRESORES</a:t>
            </a:r>
            <a:endParaRPr lang="es-AR" sz="1612" b="1" spc="22">
              <a:solidFill>
                <a:schemeClr val="bg1"/>
              </a:solidFill>
              <a:cs typeface="Arial"/>
              <a:sym typeface="Arial"/>
            </a:endParaRPr>
          </a:p>
        </p:txBody>
      </p:sp>
      <p:pic>
        <p:nvPicPr>
          <p:cNvPr id="65" name="Gráfico 64">
            <a:extLst>
              <a:ext uri="{FF2B5EF4-FFF2-40B4-BE49-F238E27FC236}">
                <a16:creationId xmlns:a16="http://schemas.microsoft.com/office/drawing/2014/main" id="{61999BC1-2A5E-6E6F-1A6D-B5E64E3729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00347" y="3029855"/>
            <a:ext cx="438523" cy="437218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0A7D746D-568E-D20C-C998-A4B0E6DA59F9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3131" y="3121699"/>
            <a:ext cx="344680" cy="344680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AB4686B0-3004-DE4A-9B02-CEBECA01EA67}"/>
              </a:ext>
            </a:extLst>
          </p:cNvPr>
          <p:cNvSpPr/>
          <p:nvPr/>
        </p:nvSpPr>
        <p:spPr>
          <a:xfrm>
            <a:off x="10908390" y="1360045"/>
            <a:ext cx="728913" cy="7289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806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7EF0AD-4372-36B4-5699-1B831AFB250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5730" b="24303"/>
          <a:stretch/>
        </p:blipFill>
        <p:spPr>
          <a:xfrm>
            <a:off x="10953844" y="1590040"/>
            <a:ext cx="614457" cy="2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2" grpId="0" animBg="1"/>
      <p:bldP spid="13" grpId="0"/>
      <p:bldP spid="38" grpId="0"/>
      <p:bldP spid="40" grpId="0"/>
      <p:bldP spid="43" grpId="0"/>
      <p:bldP spid="5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13</Slides>
  <Notes>6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Matias Frigeri</dc:creator>
  <cp:revision>2</cp:revision>
  <dcterms:created xsi:type="dcterms:W3CDTF">2026-05-04T14:54:00Z</dcterms:created>
  <dcterms:modified xsi:type="dcterms:W3CDTF">2026-05-05T13:37:25Z</dcterms:modified>
</cp:coreProperties>
</file>