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AR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AR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AR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AR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AR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AR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AR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A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0119-465F-4DAA-88ED-016A52D9F958}" type="datetimeFigureOut">
              <a:rPr lang="es-AR" smtClean="0"/>
              <a:t>4/5/2026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AB41-AACB-4B8E-85DC-2BDCC53459D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3454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0119-465F-4DAA-88ED-016A52D9F958}" type="datetimeFigureOut">
              <a:rPr lang="es-AR" smtClean="0"/>
              <a:t>4/5/2026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AB41-AACB-4B8E-85DC-2BDCC53459D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641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0119-465F-4DAA-88ED-016A52D9F958}" type="datetimeFigureOut">
              <a:rPr lang="es-AR" smtClean="0"/>
              <a:t>4/5/2026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AB41-AACB-4B8E-85DC-2BDCC53459D5}" type="slidenum">
              <a:rPr lang="es-AR" smtClean="0"/>
              <a:t>‹Nº›</a:t>
            </a:fld>
            <a:endParaRPr lang="es-A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582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0119-465F-4DAA-88ED-016A52D9F958}" type="datetimeFigureOut">
              <a:rPr lang="es-AR" smtClean="0"/>
              <a:t>4/5/2026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AB41-AACB-4B8E-85DC-2BDCC53459D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5236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0119-465F-4DAA-88ED-016A52D9F958}" type="datetimeFigureOut">
              <a:rPr lang="es-AR" smtClean="0"/>
              <a:t>4/5/2026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AB41-AACB-4B8E-85DC-2BDCC53459D5}" type="slidenum">
              <a:rPr lang="es-AR" smtClean="0"/>
              <a:t>‹Nº›</a:t>
            </a:fld>
            <a:endParaRPr lang="es-A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3629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0119-465F-4DAA-88ED-016A52D9F958}" type="datetimeFigureOut">
              <a:rPr lang="es-AR" smtClean="0"/>
              <a:t>4/5/2026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AB41-AACB-4B8E-85DC-2BDCC53459D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54038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0119-465F-4DAA-88ED-016A52D9F958}" type="datetimeFigureOut">
              <a:rPr lang="es-AR" smtClean="0"/>
              <a:t>4/5/2026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AB41-AACB-4B8E-85DC-2BDCC53459D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15115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0119-465F-4DAA-88ED-016A52D9F958}" type="datetimeFigureOut">
              <a:rPr lang="es-AR" smtClean="0"/>
              <a:t>4/5/2026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AB41-AACB-4B8E-85DC-2BDCC53459D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0778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0119-465F-4DAA-88ED-016A52D9F958}" type="datetimeFigureOut">
              <a:rPr lang="es-AR" smtClean="0"/>
              <a:t>4/5/2026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AB41-AACB-4B8E-85DC-2BDCC53459D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09559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0119-465F-4DAA-88ED-016A52D9F958}" type="datetimeFigureOut">
              <a:rPr lang="es-AR" smtClean="0"/>
              <a:t>4/5/2026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AB41-AACB-4B8E-85DC-2BDCC53459D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5665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0119-465F-4DAA-88ED-016A52D9F958}" type="datetimeFigureOut">
              <a:rPr lang="es-AR" smtClean="0"/>
              <a:t>4/5/2026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AB41-AACB-4B8E-85DC-2BDCC53459D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605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0119-465F-4DAA-88ED-016A52D9F958}" type="datetimeFigureOut">
              <a:rPr lang="es-AR" smtClean="0"/>
              <a:t>4/5/2026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AB41-AACB-4B8E-85DC-2BDCC53459D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9753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0119-465F-4DAA-88ED-016A52D9F958}" type="datetimeFigureOut">
              <a:rPr lang="es-AR" smtClean="0"/>
              <a:t>4/5/2026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AB41-AACB-4B8E-85DC-2BDCC53459D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3406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0119-465F-4DAA-88ED-016A52D9F958}" type="datetimeFigureOut">
              <a:rPr lang="es-AR" smtClean="0"/>
              <a:t>4/5/2026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AB41-AACB-4B8E-85DC-2BDCC53459D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317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0119-465F-4DAA-88ED-016A52D9F958}" type="datetimeFigureOut">
              <a:rPr lang="es-AR" smtClean="0"/>
              <a:t>4/5/2026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AB41-AACB-4B8E-85DC-2BDCC53459D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9124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0119-465F-4DAA-88ED-016A52D9F958}" type="datetimeFigureOut">
              <a:rPr lang="es-AR" smtClean="0"/>
              <a:t>4/5/2026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AB41-AACB-4B8E-85DC-2BDCC53459D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1191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AR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AR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AR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AR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AR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AR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AR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AR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40119-465F-4DAA-88ED-016A52D9F958}" type="datetimeFigureOut">
              <a:rPr lang="es-AR" smtClean="0"/>
              <a:t>4/5/2026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57FAB41-AACB-4B8E-85DC-2BDCC53459D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742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bOoTmZlvh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58638" y="2780060"/>
            <a:ext cx="5826719" cy="1646302"/>
          </a:xfrm>
        </p:spPr>
        <p:txBody>
          <a:bodyPr/>
          <a:lstStyle/>
          <a:p>
            <a:pPr algn="ctr"/>
            <a:r>
              <a:rPr lang="es-AR" dirty="0">
                <a:solidFill>
                  <a:schemeClr val="tx1"/>
                </a:solidFill>
                <a:latin typeface="Arial Narrow" panose="020B0606020202030204" pitchFamily="34" charset="0"/>
              </a:rPr>
              <a:t>Huella de Carbono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1" y="4768664"/>
            <a:ext cx="9144000" cy="369332"/>
          </a:xfrm>
        </p:spPr>
        <p:txBody>
          <a:bodyPr/>
          <a:lstStyle/>
          <a:p>
            <a:pPr algn="ctr"/>
            <a:r>
              <a:rPr lang="es-A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Horacio NIECO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623" y="2169044"/>
            <a:ext cx="2590800" cy="762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87" y="38960"/>
            <a:ext cx="3170142" cy="121480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46ED2A2-CAD8-B64F-DEBD-4329A070BD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187" y="173059"/>
            <a:ext cx="1973357" cy="87331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8D7BCEA-458F-213B-38B6-14AA59BF296A}"/>
              </a:ext>
            </a:extLst>
          </p:cNvPr>
          <p:cNvSpPr txBox="1"/>
          <p:nvPr/>
        </p:nvSpPr>
        <p:spPr>
          <a:xfrm>
            <a:off x="0" y="6019352"/>
            <a:ext cx="9143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Mayo 2026</a:t>
            </a:r>
          </a:p>
        </p:txBody>
      </p:sp>
    </p:spTree>
    <p:extLst>
      <p:ext uri="{BB962C8B-B14F-4D97-AF65-F5344CB8AC3E}">
        <p14:creationId xmlns:p14="http://schemas.microsoft.com/office/powerpoint/2010/main" val="2056031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9898" y="218163"/>
            <a:ext cx="6347713" cy="455629"/>
          </a:xfrm>
        </p:spPr>
        <p:txBody>
          <a:bodyPr>
            <a:normAutofit fontScale="90000"/>
          </a:bodyPr>
          <a:lstStyle/>
          <a:p>
            <a:r>
              <a:rPr lang="es-AR" sz="2600" dirty="0">
                <a:solidFill>
                  <a:prstClr val="black"/>
                </a:solidFill>
                <a:latin typeface="Arial Narrow" panose="020B0606020202030204" pitchFamily="34" charset="0"/>
              </a:rPr>
              <a:t>Cómo se mide?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2802" y="603315"/>
            <a:ext cx="6601906" cy="5373277"/>
          </a:xfrm>
        </p:spPr>
        <p:txBody>
          <a:bodyPr/>
          <a:lstStyle/>
          <a:p>
            <a:pPr marL="0" indent="0">
              <a:buNone/>
            </a:pPr>
            <a:r>
              <a:rPr lang="es-AR" dirty="0">
                <a:solidFill>
                  <a:schemeClr val="accent1"/>
                </a:solidFill>
              </a:rPr>
              <a:t>5) </a:t>
            </a:r>
            <a:r>
              <a:rPr lang="es-AR" sz="2400" dirty="0">
                <a:solidFill>
                  <a:schemeClr val="tx1"/>
                </a:solidFill>
              </a:rPr>
              <a:t>Análisis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130261"/>
              </p:ext>
            </p:extLst>
          </p:nvPr>
        </p:nvGraphicFramePr>
        <p:xfrm>
          <a:off x="282802" y="1058944"/>
          <a:ext cx="8578394" cy="5724523"/>
        </p:xfrm>
        <a:graphic>
          <a:graphicData uri="http://schemas.openxmlformats.org/drawingml/2006/table">
            <a:tbl>
              <a:tblPr/>
              <a:tblGrid>
                <a:gridCol w="801280">
                  <a:extLst>
                    <a:ext uri="{9D8B030D-6E8A-4147-A177-3AD203B41FA5}">
                      <a16:colId xmlns:a16="http://schemas.microsoft.com/office/drawing/2014/main" val="341131450"/>
                    </a:ext>
                  </a:extLst>
                </a:gridCol>
                <a:gridCol w="1329180">
                  <a:extLst>
                    <a:ext uri="{9D8B030D-6E8A-4147-A177-3AD203B41FA5}">
                      <a16:colId xmlns:a16="http://schemas.microsoft.com/office/drawing/2014/main" val="492360292"/>
                    </a:ext>
                  </a:extLst>
                </a:gridCol>
                <a:gridCol w="1319752">
                  <a:extLst>
                    <a:ext uri="{9D8B030D-6E8A-4147-A177-3AD203B41FA5}">
                      <a16:colId xmlns:a16="http://schemas.microsoft.com/office/drawing/2014/main" val="728876312"/>
                    </a:ext>
                  </a:extLst>
                </a:gridCol>
                <a:gridCol w="1409470">
                  <a:extLst>
                    <a:ext uri="{9D8B030D-6E8A-4147-A177-3AD203B41FA5}">
                      <a16:colId xmlns:a16="http://schemas.microsoft.com/office/drawing/2014/main" val="3329011116"/>
                    </a:ext>
                  </a:extLst>
                </a:gridCol>
                <a:gridCol w="718388">
                  <a:extLst>
                    <a:ext uri="{9D8B030D-6E8A-4147-A177-3AD203B41FA5}">
                      <a16:colId xmlns:a16="http://schemas.microsoft.com/office/drawing/2014/main" val="1073557655"/>
                    </a:ext>
                  </a:extLst>
                </a:gridCol>
                <a:gridCol w="676129">
                  <a:extLst>
                    <a:ext uri="{9D8B030D-6E8A-4147-A177-3AD203B41FA5}">
                      <a16:colId xmlns:a16="http://schemas.microsoft.com/office/drawing/2014/main" val="1759563456"/>
                    </a:ext>
                  </a:extLst>
                </a:gridCol>
                <a:gridCol w="834760">
                  <a:extLst>
                    <a:ext uri="{9D8B030D-6E8A-4147-A177-3AD203B41FA5}">
                      <a16:colId xmlns:a16="http://schemas.microsoft.com/office/drawing/2014/main" val="1123894493"/>
                    </a:ext>
                  </a:extLst>
                </a:gridCol>
                <a:gridCol w="697583">
                  <a:extLst>
                    <a:ext uri="{9D8B030D-6E8A-4147-A177-3AD203B41FA5}">
                      <a16:colId xmlns:a16="http://schemas.microsoft.com/office/drawing/2014/main" val="3145652489"/>
                    </a:ext>
                  </a:extLst>
                </a:gridCol>
                <a:gridCol w="791852">
                  <a:extLst>
                    <a:ext uri="{9D8B030D-6E8A-4147-A177-3AD203B41FA5}">
                      <a16:colId xmlns:a16="http://schemas.microsoft.com/office/drawing/2014/main" val="2743188263"/>
                    </a:ext>
                  </a:extLst>
                </a:gridCol>
              </a:tblGrid>
              <a:tr h="85525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Alcance</a:t>
                      </a:r>
                    </a:p>
                  </a:txBody>
                  <a:tcPr marL="4238" marR="4238" marT="423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Agente Generador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Cant.x</a:t>
                      </a:r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año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 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FE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A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Kgs</a:t>
                      </a:r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CO2/año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240004"/>
                  </a:ext>
                </a:extLst>
              </a:tr>
              <a:tr h="47356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38" marR="4238" marT="423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Flete propio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Trafic diesel 7,2 lts/100 km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km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kg. CO2/km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125.000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061577"/>
                  </a:ext>
                </a:extLst>
              </a:tr>
              <a:tr h="47356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8" marR="4238" marT="423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Kgs</a:t>
                      </a:r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Refrigerante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R32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Kgs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Kg. CO2/</a:t>
                      </a:r>
                      <a:r>
                        <a:rPr lang="es-A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kgs</a:t>
                      </a:r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6.700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171.450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054296"/>
                  </a:ext>
                </a:extLst>
              </a:tr>
              <a:tr h="47356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8" marR="4238" marT="423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combustible generador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 oil 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Lts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2,65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Kg. CO2/lts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39.750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155396"/>
                  </a:ext>
                </a:extLst>
              </a:tr>
              <a:tr h="70830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38" marR="4238" marT="423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 </a:t>
                      </a:r>
                      <a:r>
                        <a:rPr lang="es-A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electrica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KWH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0,45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Kg. CO2/KWH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225.000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468.600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616677"/>
                  </a:ext>
                </a:extLst>
              </a:tr>
              <a:tr h="47356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8" marR="4238" marT="423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 natural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m3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2,03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Kg. CO2/m3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243.600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524821"/>
                  </a:ext>
                </a:extLst>
              </a:tr>
              <a:tr h="47356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8" marR="4238" marT="423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Traslados de los empleados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 (con 40 pasajeros)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kms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kg. CO2/km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36.000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734655"/>
                  </a:ext>
                </a:extLst>
              </a:tr>
              <a:tr h="6456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238" marR="4238" marT="423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Viajes corporativos 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Avión (por pasajero)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millas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kg. CO2/milla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36.000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72.750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222859"/>
                  </a:ext>
                </a:extLst>
              </a:tr>
              <a:tr h="47356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8" marR="4238" marT="423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Residuos 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Industriales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kgs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Kg. CO2/kgs.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676980"/>
                  </a:ext>
                </a:extLst>
              </a:tr>
              <a:tr h="218048">
                <a:tc>
                  <a:txBody>
                    <a:bodyPr/>
                    <a:lstStyle/>
                    <a:p>
                      <a:pPr algn="ctr" fontAlgn="b"/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8" marR="4238" marT="423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8" marR="4238" marT="423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8" marR="4238" marT="423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8" marR="4238" marT="423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8" marR="4238" marT="423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8" marR="4238" marT="423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8" marR="4238" marT="423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8" marR="4238" marT="423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8" marR="4238" marT="423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352605"/>
                  </a:ext>
                </a:extLst>
              </a:tr>
              <a:tr h="318303">
                <a:tc>
                  <a:txBody>
                    <a:bodyPr/>
                    <a:lstStyle/>
                    <a:p>
                      <a:pPr algn="ctr" fontAlgn="b"/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8" marR="4238" marT="42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8" marR="4238" marT="42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8" marR="4238" marT="42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8" marR="4238" marT="42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8" marR="4238" marT="423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es-A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Kgs</a:t>
                      </a:r>
                      <a:r>
                        <a:rPr lang="es-A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CO2</a:t>
                      </a:r>
                    </a:p>
                  </a:txBody>
                  <a:tcPr marL="4238" marR="4238" marT="423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rgbClr val="E7E6E6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8" marR="4238" marT="423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rgbClr val="E7E6E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712.800</a:t>
                      </a:r>
                    </a:p>
                  </a:txBody>
                  <a:tcPr marL="4238" marR="4238" marT="423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rgbClr val="E7E6E6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843857061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E55A6E04-DCFB-810F-131A-3DE54D4ED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774" y="107283"/>
            <a:ext cx="1321385" cy="82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9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4246" y="173610"/>
            <a:ext cx="6347713" cy="502763"/>
          </a:xfrm>
        </p:spPr>
        <p:txBody>
          <a:bodyPr/>
          <a:lstStyle/>
          <a:p>
            <a:r>
              <a:rPr lang="es-AR" sz="2300" dirty="0">
                <a:solidFill>
                  <a:prstClr val="black"/>
                </a:solidFill>
                <a:latin typeface="Arial Narrow" panose="020B0606020202030204" pitchFamily="34" charset="0"/>
              </a:rPr>
              <a:t>Cómo se mide?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9086" y="648093"/>
            <a:ext cx="7902805" cy="59388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AR" dirty="0">
                <a:solidFill>
                  <a:schemeClr val="accent1"/>
                </a:solidFill>
              </a:rPr>
              <a:t>6) </a:t>
            </a:r>
            <a:r>
              <a:rPr lang="es-AR" sz="2400" dirty="0">
                <a:solidFill>
                  <a:schemeClr val="tx1"/>
                </a:solidFill>
              </a:rPr>
              <a:t>Recomendaciones y plan de mitigación</a:t>
            </a:r>
          </a:p>
          <a:p>
            <a:pPr marL="0" indent="0">
              <a:buNone/>
            </a:pPr>
            <a:r>
              <a:rPr lang="es-AR" sz="2200" dirty="0">
                <a:solidFill>
                  <a:schemeClr val="tx1"/>
                </a:solidFill>
              </a:rPr>
              <a:t>Algunas de las posibles acciones a implementar podrían ser:</a:t>
            </a:r>
          </a:p>
          <a:p>
            <a:r>
              <a:rPr lang="es-AR" sz="2200" dirty="0">
                <a:solidFill>
                  <a:schemeClr val="tx1"/>
                </a:solidFill>
              </a:rPr>
              <a:t>Cambiar secados de proceso a gas por secado eléctrico.</a:t>
            </a:r>
          </a:p>
          <a:p>
            <a:r>
              <a:rPr lang="es-AR" sz="2200" dirty="0">
                <a:solidFill>
                  <a:schemeClr val="tx1"/>
                </a:solidFill>
              </a:rPr>
              <a:t>Instalar paneles solares.</a:t>
            </a:r>
          </a:p>
          <a:p>
            <a:r>
              <a:rPr lang="es-AR" sz="2200" dirty="0">
                <a:solidFill>
                  <a:schemeClr val="tx1"/>
                </a:solidFill>
              </a:rPr>
              <a:t>Cambiar el vehículo del flete por uno híbrido.</a:t>
            </a:r>
          </a:p>
          <a:p>
            <a:r>
              <a:rPr lang="es-AR" sz="2200" dirty="0">
                <a:solidFill>
                  <a:schemeClr val="tx1"/>
                </a:solidFill>
              </a:rPr>
              <a:t>Optimizar las entregas.</a:t>
            </a:r>
          </a:p>
          <a:p>
            <a:r>
              <a:rPr lang="es-AR" sz="2200" dirty="0">
                <a:solidFill>
                  <a:schemeClr val="tx1"/>
                </a:solidFill>
              </a:rPr>
              <a:t>Automatizar el encendido de luces por presencia en áreas de tránsito.</a:t>
            </a:r>
          </a:p>
          <a:p>
            <a:r>
              <a:rPr lang="es-AR" sz="2200" dirty="0">
                <a:solidFill>
                  <a:schemeClr val="tx1"/>
                </a:solidFill>
              </a:rPr>
              <a:t>Bajar </a:t>
            </a:r>
            <a:r>
              <a:rPr lang="es-AR" sz="2200" dirty="0" err="1">
                <a:solidFill>
                  <a:schemeClr val="tx1"/>
                </a:solidFill>
              </a:rPr>
              <a:t>scrap</a:t>
            </a:r>
            <a:r>
              <a:rPr lang="es-AR" sz="2200" dirty="0">
                <a:solidFill>
                  <a:schemeClr val="tx1"/>
                </a:solidFill>
              </a:rPr>
              <a:t> y residuos.</a:t>
            </a:r>
          </a:p>
          <a:p>
            <a:r>
              <a:rPr lang="es-AR" sz="2200" dirty="0">
                <a:solidFill>
                  <a:schemeClr val="tx1"/>
                </a:solidFill>
              </a:rPr>
              <a:t>Recuperar, reciclar y reutilizar los materiales sobrantes.</a:t>
            </a:r>
          </a:p>
          <a:p>
            <a:r>
              <a:rPr lang="es-AR" sz="2200" dirty="0">
                <a:solidFill>
                  <a:schemeClr val="tx1"/>
                </a:solidFill>
              </a:rPr>
              <a:t>Plantar árboles en el predio (cada 1000 árboles se ahorran 20.000 </a:t>
            </a:r>
            <a:r>
              <a:rPr lang="es-AR" sz="2200" dirty="0" err="1">
                <a:solidFill>
                  <a:schemeClr val="tx1"/>
                </a:solidFill>
              </a:rPr>
              <a:t>kgs</a:t>
            </a:r>
            <a:r>
              <a:rPr lang="es-AR" sz="2200" dirty="0">
                <a:solidFill>
                  <a:schemeClr val="tx1"/>
                </a:solidFill>
              </a:rPr>
              <a:t> CO2 por año)</a:t>
            </a:r>
          </a:p>
          <a:p>
            <a:r>
              <a:rPr lang="es-AR" sz="2200" dirty="0">
                <a:solidFill>
                  <a:schemeClr val="tx1"/>
                </a:solidFill>
              </a:rPr>
              <a:t>Adquirir Bonos de compensación. Cada crédito equivale a 1 </a:t>
            </a:r>
            <a:r>
              <a:rPr lang="es-AR" sz="2200" dirty="0" err="1">
                <a:solidFill>
                  <a:schemeClr val="tx1"/>
                </a:solidFill>
              </a:rPr>
              <a:t>Tn</a:t>
            </a:r>
            <a:r>
              <a:rPr lang="es-AR" sz="2200" dirty="0">
                <a:solidFill>
                  <a:schemeClr val="tx1"/>
                </a:solidFill>
              </a:rPr>
              <a:t> CO2 y es dinero que se usa para desarrollar proyectos forestales o de energías limpias.</a:t>
            </a:r>
          </a:p>
          <a:p>
            <a:r>
              <a:rPr lang="es-AR" sz="2200" dirty="0">
                <a:solidFill>
                  <a:schemeClr val="tx1"/>
                </a:solidFill>
              </a:rPr>
              <a:t>Concientizar y capacitar a todos los niveles de la compañía.</a:t>
            </a:r>
          </a:p>
          <a:p>
            <a:endParaRPr lang="es-AR" sz="2200" dirty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endParaRPr lang="es-AR" sz="2200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34ED386-40F1-E5F7-3DEB-B03B0E7A1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774" y="107283"/>
            <a:ext cx="1321385" cy="82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3047" y="326795"/>
            <a:ext cx="6467118" cy="540470"/>
          </a:xfrm>
        </p:spPr>
        <p:txBody>
          <a:bodyPr>
            <a:normAutofit fontScale="90000"/>
          </a:bodyPr>
          <a:lstStyle/>
          <a:p>
            <a:endParaRPr lang="es-AR" sz="3200" dirty="0">
              <a:solidFill>
                <a:schemeClr val="tx1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62552" y="1095361"/>
            <a:ext cx="8220504" cy="56259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sz="2200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40ABE7-C04B-D903-00D5-67801CA95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774" y="107283"/>
            <a:ext cx="1321385" cy="828665"/>
          </a:xfrm>
          <a:prstGeom prst="rect">
            <a:avLst/>
          </a:prstGeom>
        </p:spPr>
      </p:pic>
      <p:sp>
        <p:nvSpPr>
          <p:cNvPr id="7" name="Marcador de contenido 4"/>
          <p:cNvSpPr>
            <a:spLocks noGrp="1"/>
          </p:cNvSpPr>
          <p:nvPr/>
        </p:nvSpPr>
        <p:spPr>
          <a:xfrm>
            <a:off x="461748" y="616025"/>
            <a:ext cx="6655489" cy="562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AR" dirty="0"/>
          </a:p>
          <a:p>
            <a:pPr marL="0" indent="0" algn="ctr">
              <a:buNone/>
            </a:pPr>
            <a:r>
              <a:rPr lang="es-AR" sz="2800" dirty="0" smtClean="0">
                <a:solidFill>
                  <a:schemeClr val="tx2"/>
                </a:solidFill>
                <a:hlinkClick r:id=""/>
              </a:rPr>
              <a:t>Toda acción que atente contra el medio</a:t>
            </a:r>
          </a:p>
          <a:p>
            <a:pPr marL="0" indent="0" algn="ctr">
              <a:buNone/>
            </a:pPr>
            <a:r>
              <a:rPr lang="es-AR" sz="2800" dirty="0" err="1" smtClean="0">
                <a:solidFill>
                  <a:schemeClr val="tx2"/>
                </a:solidFill>
                <a:hlinkClick r:id=""/>
              </a:rPr>
              <a:t>ambiente,Termina</a:t>
            </a:r>
            <a:r>
              <a:rPr lang="es-AR" sz="2800" dirty="0" smtClean="0">
                <a:solidFill>
                  <a:schemeClr val="tx2"/>
                </a:solidFill>
                <a:hlinkClick r:id=""/>
              </a:rPr>
              <a:t> atentando contra </a:t>
            </a:r>
          </a:p>
          <a:p>
            <a:pPr marL="0" indent="0" algn="ctr">
              <a:buNone/>
            </a:pPr>
            <a:r>
              <a:rPr lang="es-AR" sz="2800" dirty="0" smtClean="0">
                <a:solidFill>
                  <a:schemeClr val="tx2"/>
                </a:solidFill>
                <a:hlinkClick r:id=""/>
              </a:rPr>
              <a:t>nosotros mismos…</a:t>
            </a:r>
          </a:p>
          <a:p>
            <a:pPr marL="0" indent="0">
              <a:buNone/>
            </a:pPr>
            <a:endParaRPr lang="es-AR" sz="2400" dirty="0" smtClean="0">
              <a:hlinkClick r:id=""/>
            </a:endParaRPr>
          </a:p>
          <a:p>
            <a:pPr marL="0" indent="0">
              <a:buNone/>
            </a:pPr>
            <a:endParaRPr lang="es-AR" sz="2400" dirty="0" smtClean="0">
              <a:hlinkClick r:id=""/>
            </a:endParaRPr>
          </a:p>
          <a:p>
            <a:pPr marL="0" indent="0" algn="ctr">
              <a:buNone/>
            </a:pPr>
            <a:r>
              <a:rPr lang="es-AR" sz="2800" dirty="0" smtClean="0">
                <a:hlinkClick r:id="rId3"/>
              </a:rPr>
              <a:t>https://youtu.be/PbOoTmZlvh4</a:t>
            </a:r>
            <a:endParaRPr lang="es-AR" sz="2800" dirty="0" smtClean="0"/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1764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32701"/>
          </a:xfrm>
        </p:spPr>
        <p:txBody>
          <a:bodyPr/>
          <a:lstStyle/>
          <a:p>
            <a:r>
              <a:rPr lang="es-AR" sz="2900" dirty="0">
                <a:solidFill>
                  <a:prstClr val="black"/>
                </a:solidFill>
              </a:rPr>
              <a:t>Y para </a:t>
            </a:r>
            <a:r>
              <a:rPr lang="es-AR" sz="2900" dirty="0" smtClean="0">
                <a:solidFill>
                  <a:prstClr val="black"/>
                </a:solidFill>
              </a:rPr>
              <a:t>terminar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926" y="1357460"/>
            <a:ext cx="7362333" cy="5156462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es-AR" sz="2200" dirty="0">
                <a:solidFill>
                  <a:prstClr val="black"/>
                </a:solidFill>
              </a:rPr>
              <a:t>R</a:t>
            </a:r>
            <a:r>
              <a:rPr lang="es-AR" sz="2200" dirty="0" smtClean="0">
                <a:solidFill>
                  <a:prstClr val="black"/>
                </a:solidFill>
              </a:rPr>
              <a:t>ecordemos </a:t>
            </a:r>
            <a:r>
              <a:rPr lang="es-AR" sz="2200" dirty="0">
                <a:solidFill>
                  <a:prstClr val="black"/>
                </a:solidFill>
              </a:rPr>
              <a:t>las palabras de Sarmiento cuando les hablaba a quienes se oponían a la ley </a:t>
            </a:r>
            <a:r>
              <a:rPr lang="es-AR" sz="2200" dirty="0" smtClean="0">
                <a:solidFill>
                  <a:prstClr val="black"/>
                </a:solidFill>
              </a:rPr>
              <a:t>1420….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es-AR" sz="2200" dirty="0" smtClean="0">
              <a:solidFill>
                <a:prstClr val="black"/>
              </a:solidFill>
            </a:endParaRP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es-AR" sz="2200" dirty="0">
              <a:solidFill>
                <a:prstClr val="black"/>
              </a:solidFill>
            </a:endParaRPr>
          </a:p>
          <a:p>
            <a:pPr marL="0" lvl="0" indent="0" algn="ctr" defTabSz="914400">
              <a:spcBef>
                <a:spcPts val="0"/>
              </a:spcBef>
              <a:buClrTx/>
              <a:buSzTx/>
              <a:buNone/>
            </a:pPr>
            <a:r>
              <a:rPr lang="es-MX" sz="3200" b="1" dirty="0">
                <a:solidFill>
                  <a:prstClr val="black"/>
                </a:solidFill>
              </a:rPr>
              <a:t>"¿No </a:t>
            </a:r>
            <a:r>
              <a:rPr lang="es-MX" sz="3200" b="1" dirty="0" smtClean="0">
                <a:solidFill>
                  <a:prstClr val="black"/>
                </a:solidFill>
              </a:rPr>
              <a:t>quieren </a:t>
            </a:r>
            <a:r>
              <a:rPr lang="es-MX" sz="3200" b="1" dirty="0">
                <a:solidFill>
                  <a:prstClr val="black"/>
                </a:solidFill>
              </a:rPr>
              <a:t>educar a los niños por caridad? </a:t>
            </a:r>
            <a:r>
              <a:rPr lang="es-MX" sz="3200" b="1" dirty="0" smtClean="0">
                <a:solidFill>
                  <a:prstClr val="black"/>
                </a:solidFill>
              </a:rPr>
              <a:t>¡Entonces </a:t>
            </a:r>
            <a:r>
              <a:rPr lang="es-MX" sz="3200" b="1" dirty="0" smtClean="0">
                <a:solidFill>
                  <a:prstClr val="black"/>
                </a:solidFill>
              </a:rPr>
              <a:t>háganlo </a:t>
            </a:r>
            <a:r>
              <a:rPr lang="es-MX" sz="3200" b="1" dirty="0">
                <a:solidFill>
                  <a:prstClr val="black"/>
                </a:solidFill>
              </a:rPr>
              <a:t>por miedo, por precaución, por egoísmo! ¡</a:t>
            </a:r>
            <a:r>
              <a:rPr lang="es-MX" sz="3200" b="1" dirty="0" smtClean="0">
                <a:solidFill>
                  <a:prstClr val="black"/>
                </a:solidFill>
              </a:rPr>
              <a:t>Muévanse, </a:t>
            </a:r>
            <a:r>
              <a:rPr lang="es-MX" sz="3200" b="1" dirty="0">
                <a:solidFill>
                  <a:prstClr val="black"/>
                </a:solidFill>
              </a:rPr>
              <a:t>el tiempo urge; mañana será tarde!"</a:t>
            </a:r>
            <a:endParaRPr lang="es-AR" sz="32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r>
              <a:rPr lang="es-AR" dirty="0"/>
              <a:t>	</a:t>
            </a:r>
            <a:r>
              <a:rPr lang="es-AR" dirty="0" smtClean="0"/>
              <a:t>							Domingo Faustino Sarmiento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9765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5525" y="1178677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es-AR" sz="4800" b="1" dirty="0">
                <a:solidFill>
                  <a:srgbClr val="FF0000"/>
                </a:solidFill>
              </a:rPr>
              <a:t>¿PREGUNTAS?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4633" y="2327806"/>
            <a:ext cx="6347714" cy="176159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AR" sz="6000" dirty="0">
                <a:solidFill>
                  <a:schemeClr val="tx1"/>
                </a:solidFill>
              </a:rPr>
              <a:t>MUCHAS GRACIAS!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977" y="4401129"/>
            <a:ext cx="2591025" cy="7620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06" y="5511986"/>
            <a:ext cx="3383573" cy="129856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261AEA3-D726-AA7F-036A-942A515C3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774" y="107283"/>
            <a:ext cx="1321385" cy="82866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DDDEB73-A696-6068-905C-1A07C34A7B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90" y="5716384"/>
            <a:ext cx="2010533" cy="88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8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7914" y="23273"/>
            <a:ext cx="6347713" cy="710153"/>
          </a:xfrm>
        </p:spPr>
        <p:txBody>
          <a:bodyPr/>
          <a:lstStyle/>
          <a:p>
            <a:r>
              <a:rPr lang="es-AR" dirty="0">
                <a:solidFill>
                  <a:schemeClr val="tx1"/>
                </a:solidFill>
                <a:latin typeface="Arial Narrow" panose="020B0606020202030204" pitchFamily="34" charset="0"/>
              </a:rPr>
              <a:t>¿Qué es la Huella de Carbono 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841" y="733426"/>
            <a:ext cx="7494309" cy="612457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AR" sz="2800" b="1" dirty="0">
                <a:solidFill>
                  <a:schemeClr val="tx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“Es la totalidad de gases de efecto invernadero emitidos por efecto directo o indirecto por un individuo, organización, evento o producto”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s-AR" sz="28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s-AR" sz="28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AR" sz="2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s-AR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s-AR" sz="2400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s-AR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s-AR" sz="2200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AR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 </a:t>
            </a:r>
            <a:r>
              <a:rPr lang="es-AR" sz="2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 se determina por los kilos de CO2 equivalentes generados </a:t>
            </a:r>
            <a:endParaRPr lang="es-AR" sz="2200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AR" sz="22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AR" sz="2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período de tiempo.</a:t>
            </a:r>
          </a:p>
          <a:p>
            <a:pPr marL="0" indent="0" algn="ctr">
              <a:buNone/>
            </a:pPr>
            <a:endParaRPr lang="es-AR" sz="2800" dirty="0">
              <a:latin typeface="Arial Narrow" panose="020B0606020202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401" y="2093370"/>
            <a:ext cx="2751726" cy="23540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8615F0E-890D-2F4D-99DA-D5921BEEB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774" y="107283"/>
            <a:ext cx="1321385" cy="8286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94" y="2414145"/>
            <a:ext cx="1885564" cy="92864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5793" y="2389825"/>
            <a:ext cx="1745137" cy="9772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6598" y="4890110"/>
            <a:ext cx="1725438" cy="91084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93" y="3538111"/>
            <a:ext cx="1930865" cy="90933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7256" y="3636416"/>
            <a:ext cx="1502212" cy="820286"/>
          </a:xfrm>
          <a:prstGeom prst="rect">
            <a:avLst/>
          </a:prstGeom>
        </p:spPr>
      </p:pic>
      <p:sp>
        <p:nvSpPr>
          <p:cNvPr id="11" name="Flecha derecha 10"/>
          <p:cNvSpPr/>
          <p:nvPr/>
        </p:nvSpPr>
        <p:spPr>
          <a:xfrm>
            <a:off x="2077934" y="2636148"/>
            <a:ext cx="33738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7934" y="3649574"/>
            <a:ext cx="359695" cy="55478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360871" y="2636148"/>
            <a:ext cx="366096" cy="56465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1782" y="3678148"/>
            <a:ext cx="365792" cy="56697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3891738" y="4386285"/>
            <a:ext cx="395157" cy="61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7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966" y="194820"/>
            <a:ext cx="6347713" cy="691299"/>
          </a:xfrm>
        </p:spPr>
        <p:txBody>
          <a:bodyPr/>
          <a:lstStyle/>
          <a:p>
            <a:r>
              <a:rPr lang="es-AR" dirty="0">
                <a:solidFill>
                  <a:schemeClr val="tx1"/>
                </a:solidFill>
                <a:latin typeface="Arial Narrow" panose="020B0606020202030204" pitchFamily="34" charset="0"/>
              </a:rPr>
              <a:t>¿Porqué es importante medirla?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9915" y="1084083"/>
            <a:ext cx="7120381" cy="6004874"/>
          </a:xfrm>
        </p:spPr>
        <p:txBody>
          <a:bodyPr>
            <a:normAutofit/>
          </a:bodyPr>
          <a:lstStyle/>
          <a:p>
            <a:r>
              <a:rPr lang="es-AR" sz="2400" dirty="0" smtClean="0"/>
              <a:t>Es un Indicador ambiental </a:t>
            </a:r>
            <a:r>
              <a:rPr lang="es-AR" sz="2400" dirty="0"/>
              <a:t>global de la organización.</a:t>
            </a:r>
          </a:p>
          <a:p>
            <a:r>
              <a:rPr lang="es-AR" sz="2400" dirty="0" smtClean="0"/>
              <a:t>La </a:t>
            </a:r>
            <a:r>
              <a:rPr lang="es-AR" sz="2400" dirty="0"/>
              <a:t>nueva versión de la ISO 9000 (2015) </a:t>
            </a:r>
            <a:r>
              <a:rPr lang="es-MX" sz="2400" dirty="0"/>
              <a:t>exige integrar el cambio climático y sus impactos en el Sistema de Gestión de la Calidad</a:t>
            </a:r>
            <a:r>
              <a:rPr lang="es-AR" sz="2400" dirty="0"/>
              <a:t>.</a:t>
            </a:r>
          </a:p>
          <a:p>
            <a:r>
              <a:rPr lang="es-AR" sz="2400" dirty="0"/>
              <a:t>Por </a:t>
            </a:r>
            <a:r>
              <a:rPr lang="es-AR" sz="2400" dirty="0" smtClean="0"/>
              <a:t>RSE.</a:t>
            </a:r>
            <a:endParaRPr lang="es-AR" sz="2400" dirty="0"/>
          </a:p>
          <a:p>
            <a:r>
              <a:rPr lang="es-AR" sz="2400" dirty="0" smtClean="0"/>
              <a:t>Es requisito de empresas multinacionales.</a:t>
            </a:r>
            <a:endParaRPr lang="es-AR" sz="2400" dirty="0"/>
          </a:p>
          <a:p>
            <a:r>
              <a:rPr lang="es-AR" sz="2400" dirty="0" smtClean="0"/>
              <a:t>Se </a:t>
            </a:r>
            <a:r>
              <a:rPr lang="es-AR" sz="2400" dirty="0"/>
              <a:t>convierte en una herramienta comercial diferencial.</a:t>
            </a:r>
          </a:p>
          <a:p>
            <a:r>
              <a:rPr lang="es-AR" sz="2400" dirty="0" smtClean="0"/>
              <a:t>Se espera </a:t>
            </a:r>
            <a:r>
              <a:rPr lang="es-AR" sz="2400" dirty="0"/>
              <a:t>que en el 2050, las </a:t>
            </a:r>
            <a:r>
              <a:rPr lang="es-AR" sz="2400" dirty="0" smtClean="0"/>
              <a:t>empresas </a:t>
            </a:r>
            <a:r>
              <a:rPr lang="es-AR" sz="2400" dirty="0"/>
              <a:t>compensen el 90% de lo que emiten.</a:t>
            </a:r>
          </a:p>
          <a:p>
            <a:r>
              <a:rPr lang="es-AR" sz="2400" dirty="0"/>
              <a:t>Porqué inexorablemente será obligatorio.</a:t>
            </a:r>
          </a:p>
          <a:p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40AF4B9-990F-F82B-D346-8D4657AEF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774" y="107283"/>
            <a:ext cx="1321385" cy="82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10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121" y="490194"/>
            <a:ext cx="7682846" cy="631595"/>
          </a:xfrm>
        </p:spPr>
        <p:txBody>
          <a:bodyPr>
            <a:normAutofit/>
          </a:bodyPr>
          <a:lstStyle/>
          <a:p>
            <a:r>
              <a:rPr lang="es-AR" sz="2800" dirty="0">
                <a:solidFill>
                  <a:schemeClr val="tx1"/>
                </a:solidFill>
                <a:latin typeface="Arial Narrow" panose="020B0606020202030204" pitchFamily="34" charset="0"/>
              </a:rPr>
              <a:t>¿Cuáles son los seis pasos para medir la Huella de C?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269" y="1272619"/>
            <a:ext cx="8135332" cy="4967925"/>
          </a:xfrm>
        </p:spPr>
        <p:txBody>
          <a:bodyPr>
            <a:normAutofit/>
          </a:bodyPr>
          <a:lstStyle/>
          <a:p>
            <a:r>
              <a:rPr lang="es-AR" sz="2100" dirty="0">
                <a:solidFill>
                  <a:schemeClr val="tx2"/>
                </a:solidFill>
              </a:rPr>
              <a:t>1. DEFINIR LOS LÍMITES Y ALCANCES ORGANIZACIONALES</a:t>
            </a:r>
          </a:p>
          <a:p>
            <a:r>
              <a:rPr lang="es-AR" sz="2100" dirty="0">
                <a:solidFill>
                  <a:schemeClr val="tx2"/>
                </a:solidFill>
              </a:rPr>
              <a:t>2. RECOLECTAR DATOS</a:t>
            </a:r>
          </a:p>
          <a:p>
            <a:r>
              <a:rPr lang="es-AR" sz="2100" dirty="0">
                <a:solidFill>
                  <a:schemeClr val="tx2"/>
                </a:solidFill>
              </a:rPr>
              <a:t>3. BUSCAR LOS FACTORES DE EMISIÓN</a:t>
            </a:r>
          </a:p>
          <a:p>
            <a:r>
              <a:rPr lang="es-AR" sz="2100" dirty="0">
                <a:solidFill>
                  <a:schemeClr val="tx2"/>
                </a:solidFill>
              </a:rPr>
              <a:t>4. ARMAR LA PLANILLA CALCULADORA DE HC</a:t>
            </a:r>
          </a:p>
          <a:p>
            <a:r>
              <a:rPr lang="es-AR" sz="2100" dirty="0">
                <a:solidFill>
                  <a:schemeClr val="tx2"/>
                </a:solidFill>
              </a:rPr>
              <a:t>5. CALCULO DE EMISIONES POR UNIDAD PRODUCIDA Y ANALIZAR</a:t>
            </a:r>
          </a:p>
          <a:p>
            <a:r>
              <a:rPr lang="es-AR" sz="2100" dirty="0">
                <a:solidFill>
                  <a:schemeClr val="tx2"/>
                </a:solidFill>
              </a:rPr>
              <a:t>6. EFECTUAR RECOMENDACIONES Y EL PLAN DE MITIGACIÓN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776" y="4062754"/>
            <a:ext cx="4555944" cy="244174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4445B8C-E561-AC03-B2A8-DCCFCE5EE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774" y="107283"/>
            <a:ext cx="1321385" cy="82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36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7051" y="251382"/>
            <a:ext cx="6347713" cy="559324"/>
          </a:xfrm>
        </p:spPr>
        <p:txBody>
          <a:bodyPr>
            <a:normAutofit fontScale="90000"/>
          </a:bodyPr>
          <a:lstStyle/>
          <a:p>
            <a:r>
              <a:rPr lang="es-AR" sz="3200" dirty="0">
                <a:solidFill>
                  <a:schemeClr val="tx1"/>
                </a:solidFill>
                <a:latin typeface="Arial Narrow" panose="020B0606020202030204" pitchFamily="34" charset="0"/>
              </a:rPr>
              <a:t>¿Cómo se mide?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7391" y="904973"/>
            <a:ext cx="7484882" cy="5637229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arenR"/>
            </a:pPr>
            <a:r>
              <a:rPr lang="es-AR" sz="2400" b="1" dirty="0">
                <a:solidFill>
                  <a:schemeClr val="tx2"/>
                </a:solidFill>
                <a:latin typeface="Arial Narrow" panose="020B0606020202030204" pitchFamily="34" charset="0"/>
              </a:rPr>
              <a:t>Definir los límites y alcances</a:t>
            </a:r>
          </a:p>
          <a:p>
            <a:pPr marL="0" indent="0">
              <a:buNone/>
            </a:pPr>
            <a:r>
              <a:rPr lang="es-AR" sz="2000" dirty="0">
                <a:solidFill>
                  <a:schemeClr val="tx2"/>
                </a:solidFill>
              </a:rPr>
              <a:t>Esto implica establecer:</a:t>
            </a:r>
          </a:p>
          <a:p>
            <a:r>
              <a:rPr lang="es-AR" sz="2000" dirty="0">
                <a:solidFill>
                  <a:schemeClr val="tx2"/>
                </a:solidFill>
              </a:rPr>
              <a:t>Si la medición se realizará sobre el producto (ISO14067)</a:t>
            </a:r>
          </a:p>
          <a:p>
            <a:r>
              <a:rPr lang="es-AR" sz="2000" dirty="0">
                <a:solidFill>
                  <a:schemeClr val="tx2"/>
                </a:solidFill>
              </a:rPr>
              <a:t>Si la medición se realizará sobre la organización (ISO14064)</a:t>
            </a:r>
          </a:p>
          <a:p>
            <a:r>
              <a:rPr lang="es-AR" sz="2000" dirty="0">
                <a:solidFill>
                  <a:schemeClr val="tx2"/>
                </a:solidFill>
              </a:rPr>
              <a:t>En que período de tiempo se medirá</a:t>
            </a:r>
          </a:p>
          <a:p>
            <a:r>
              <a:rPr lang="es-AR" sz="2000" dirty="0">
                <a:solidFill>
                  <a:schemeClr val="tx2"/>
                </a:solidFill>
              </a:rPr>
              <a:t>Sobre que instalaciones / planta</a:t>
            </a:r>
          </a:p>
          <a:p>
            <a:r>
              <a:rPr lang="es-AR" sz="2000" dirty="0">
                <a:solidFill>
                  <a:schemeClr val="tx2"/>
                </a:solidFill>
              </a:rPr>
              <a:t>Cuáles son los ALCANCES o ítems a contemplar?</a:t>
            </a:r>
          </a:p>
          <a:p>
            <a:pPr marL="0" indent="0">
              <a:buNone/>
            </a:pPr>
            <a:endParaRPr lang="es-AR" sz="2000" dirty="0">
              <a:solidFill>
                <a:schemeClr val="tx2"/>
              </a:solidFill>
            </a:endParaRPr>
          </a:p>
          <a:p>
            <a:pPr lvl="1"/>
            <a:r>
              <a:rPr lang="es-AR" sz="1800" b="1" dirty="0">
                <a:solidFill>
                  <a:srgbClr val="FF0000"/>
                </a:solidFill>
              </a:rPr>
              <a:t>ALCANCE 1</a:t>
            </a:r>
            <a:r>
              <a:rPr lang="es-AR" sz="1800" b="1" dirty="0"/>
              <a:t>:</a:t>
            </a:r>
            <a:r>
              <a:rPr lang="es-AR" sz="1800" dirty="0"/>
              <a:t> Emisiones directas (combustibles, gases de proceso, consumo de vehículos, gases refrigerantes, </a:t>
            </a:r>
            <a:r>
              <a:rPr lang="es-AR" sz="1800" dirty="0" err="1"/>
              <a:t>etc</a:t>
            </a:r>
            <a:r>
              <a:rPr lang="es-AR" sz="1800" dirty="0"/>
              <a:t>)</a:t>
            </a:r>
          </a:p>
          <a:p>
            <a:pPr lvl="1"/>
            <a:r>
              <a:rPr lang="es-AR" sz="1800" b="1" dirty="0">
                <a:solidFill>
                  <a:srgbClr val="FF0000"/>
                </a:solidFill>
              </a:rPr>
              <a:t>ALCANCE 2</a:t>
            </a:r>
            <a:r>
              <a:rPr lang="es-AR" sz="1800" dirty="0">
                <a:solidFill>
                  <a:srgbClr val="FF0000"/>
                </a:solidFill>
              </a:rPr>
              <a:t>:</a:t>
            </a:r>
            <a:r>
              <a:rPr lang="es-AR" sz="1800" dirty="0"/>
              <a:t> Emisiones directas e indirectas por consumo de energía eléctrica, gas, etc.</a:t>
            </a:r>
          </a:p>
          <a:p>
            <a:pPr lvl="1"/>
            <a:r>
              <a:rPr lang="es-AR" sz="1800" b="1" dirty="0">
                <a:solidFill>
                  <a:srgbClr val="FF0000"/>
                </a:solidFill>
              </a:rPr>
              <a:t>ALCANCE 3:</a:t>
            </a:r>
            <a:r>
              <a:rPr lang="es-AR" sz="1800" b="1" dirty="0"/>
              <a:t> </a:t>
            </a:r>
            <a:r>
              <a:rPr lang="es-AR" sz="1800" dirty="0"/>
              <a:t>Otras emisiones de la cadena de valor (fletes de los proveedores, viajes corporativos, traslados de personal, residuos generados, </a:t>
            </a:r>
            <a:r>
              <a:rPr lang="es-AR" sz="1800" dirty="0" smtClean="0"/>
              <a:t>por el ciclo de vida del producto, </a:t>
            </a:r>
            <a:r>
              <a:rPr lang="es-AR" sz="1800" dirty="0" err="1" smtClean="0"/>
              <a:t>etc</a:t>
            </a:r>
            <a:r>
              <a:rPr lang="es-AR" sz="1800" dirty="0"/>
              <a:t>)</a:t>
            </a:r>
          </a:p>
          <a:p>
            <a:pPr lvl="2"/>
            <a:endParaRPr lang="es-AR" sz="1600" dirty="0"/>
          </a:p>
          <a:p>
            <a:pPr marL="457200" indent="-457200">
              <a:buAutoNum type="arabicParenR"/>
            </a:pPr>
            <a:endParaRPr lang="es-AR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47E4565-0535-BB1C-15FE-C7D05A2C5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774" y="107283"/>
            <a:ext cx="1321385" cy="82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9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307942"/>
            <a:ext cx="6347713" cy="559324"/>
          </a:xfrm>
        </p:spPr>
        <p:txBody>
          <a:bodyPr/>
          <a:lstStyle/>
          <a:p>
            <a:r>
              <a:rPr lang="es-AR" sz="2900" dirty="0">
                <a:solidFill>
                  <a:prstClr val="black"/>
                </a:solidFill>
                <a:latin typeface="Arial Narrow" panose="020B0606020202030204" pitchFamily="34" charset="0"/>
              </a:rPr>
              <a:t>¿Cómo se mide?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9916" y="867266"/>
            <a:ext cx="6903563" cy="5712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000" dirty="0">
                <a:solidFill>
                  <a:schemeClr val="accent1"/>
                </a:solidFill>
              </a:rPr>
              <a:t>2) </a:t>
            </a:r>
            <a:r>
              <a:rPr lang="es-AR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Recolectar los datos de cada consumo según el ALCANCE para el período y planta definida</a:t>
            </a:r>
          </a:p>
          <a:p>
            <a:pPr marL="0" indent="0">
              <a:buNone/>
            </a:pPr>
            <a:r>
              <a:rPr lang="es-AR" dirty="0">
                <a:solidFill>
                  <a:schemeClr val="tx1"/>
                </a:solidFill>
              </a:rPr>
              <a:t>Algunos ejemplos:</a:t>
            </a:r>
          </a:p>
          <a:p>
            <a:pPr marL="0" indent="0">
              <a:buNone/>
            </a:pPr>
            <a:r>
              <a:rPr lang="es-AR" b="1" dirty="0">
                <a:solidFill>
                  <a:srgbClr val="FF0000"/>
                </a:solidFill>
              </a:rPr>
              <a:t>ALCANCE 1</a:t>
            </a:r>
          </a:p>
          <a:p>
            <a:r>
              <a:rPr lang="es-AR" dirty="0">
                <a:solidFill>
                  <a:schemeClr val="tx1"/>
                </a:solidFill>
              </a:rPr>
              <a:t>Tipo, marca y características de de vehículos propios</a:t>
            </a:r>
          </a:p>
          <a:p>
            <a:r>
              <a:rPr lang="es-AR" dirty="0">
                <a:solidFill>
                  <a:schemeClr val="tx1"/>
                </a:solidFill>
              </a:rPr>
              <a:t>Consumo de carga de sistemas frigoríficos (por recarga)</a:t>
            </a:r>
          </a:p>
          <a:p>
            <a:r>
              <a:rPr lang="es-AR" dirty="0">
                <a:solidFill>
                  <a:schemeClr val="tx1"/>
                </a:solidFill>
              </a:rPr>
              <a:t>Combustibles consumidos por proceso o servicios</a:t>
            </a:r>
          </a:p>
          <a:p>
            <a:pPr marL="0" indent="0">
              <a:buNone/>
            </a:pPr>
            <a:r>
              <a:rPr lang="es-AR" b="1" dirty="0">
                <a:solidFill>
                  <a:srgbClr val="FF0000"/>
                </a:solidFill>
              </a:rPr>
              <a:t>ALCANCE 2</a:t>
            </a:r>
          </a:p>
          <a:p>
            <a:r>
              <a:rPr lang="es-AR" dirty="0">
                <a:solidFill>
                  <a:schemeClr val="tx1"/>
                </a:solidFill>
              </a:rPr>
              <a:t>Cantidad de KWH consumidos </a:t>
            </a:r>
          </a:p>
          <a:p>
            <a:r>
              <a:rPr lang="es-AR" dirty="0">
                <a:solidFill>
                  <a:schemeClr val="tx1"/>
                </a:solidFill>
              </a:rPr>
              <a:t>Cantidad de m3 de gas consumidos</a:t>
            </a:r>
          </a:p>
          <a:p>
            <a:pPr marL="0" indent="0">
              <a:buNone/>
            </a:pPr>
            <a:r>
              <a:rPr lang="es-AR" b="1" dirty="0">
                <a:solidFill>
                  <a:srgbClr val="FF0000"/>
                </a:solidFill>
              </a:rPr>
              <a:t>ALCANCE 3</a:t>
            </a:r>
          </a:p>
          <a:p>
            <a:r>
              <a:rPr lang="es-AR" dirty="0">
                <a:solidFill>
                  <a:schemeClr val="tx1"/>
                </a:solidFill>
              </a:rPr>
              <a:t>Traslados de los empleados</a:t>
            </a:r>
          </a:p>
          <a:p>
            <a:r>
              <a:rPr lang="es-AR" dirty="0">
                <a:solidFill>
                  <a:schemeClr val="tx1"/>
                </a:solidFill>
              </a:rPr>
              <a:t>Viajes corporativos de Directivos</a:t>
            </a:r>
          </a:p>
          <a:p>
            <a:r>
              <a:rPr lang="es-AR" dirty="0">
                <a:solidFill>
                  <a:schemeClr val="tx1"/>
                </a:solidFill>
              </a:rPr>
              <a:t>Residuos generados</a:t>
            </a:r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185" y="3639676"/>
            <a:ext cx="3261815" cy="321832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94EA122-688E-1F8E-9E06-095F935F7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774" y="107283"/>
            <a:ext cx="1321385" cy="82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42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8860" y="392783"/>
            <a:ext cx="6347713" cy="493336"/>
          </a:xfrm>
        </p:spPr>
        <p:txBody>
          <a:bodyPr>
            <a:normAutofit fontScale="90000"/>
          </a:bodyPr>
          <a:lstStyle/>
          <a:p>
            <a:r>
              <a:rPr lang="es-AR" sz="2900" dirty="0">
                <a:solidFill>
                  <a:prstClr val="black"/>
                </a:solidFill>
                <a:latin typeface="Arial Narrow" panose="020B0606020202030204" pitchFamily="34" charset="0"/>
              </a:rPr>
              <a:t>Cómo se mide?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6795" y="1206631"/>
            <a:ext cx="6931844" cy="5561814"/>
          </a:xfrm>
        </p:spPr>
        <p:txBody>
          <a:bodyPr/>
          <a:lstStyle/>
          <a:p>
            <a:pPr marL="0" indent="0">
              <a:buNone/>
            </a:pPr>
            <a:r>
              <a:rPr lang="es-AR" sz="2000" dirty="0">
                <a:solidFill>
                  <a:schemeClr val="accent1"/>
                </a:solidFill>
              </a:rPr>
              <a:t>3)</a:t>
            </a:r>
            <a:r>
              <a:rPr lang="es-AR" dirty="0"/>
              <a:t> </a:t>
            </a:r>
            <a:r>
              <a:rPr lang="es-AR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Buscar factores de emisión (FE)</a:t>
            </a:r>
          </a:p>
          <a:p>
            <a:pPr marL="0" indent="0">
              <a:buNone/>
            </a:pPr>
            <a:r>
              <a:rPr lang="es-AR" dirty="0"/>
              <a:t>De bases de datos con tablas emitidas por </a:t>
            </a:r>
            <a:r>
              <a:rPr lang="pt-BR" b="1" dirty="0">
                <a:solidFill>
                  <a:srgbClr val="0A0A0A"/>
                </a:solidFill>
                <a:latin typeface="Google Sans"/>
              </a:rPr>
              <a:t>IPCC (</a:t>
            </a:r>
            <a:r>
              <a:rPr lang="pt-BR" b="1" dirty="0" err="1">
                <a:solidFill>
                  <a:srgbClr val="0A0A0A"/>
                </a:solidFill>
                <a:latin typeface="Google Sans"/>
              </a:rPr>
              <a:t>Panel</a:t>
            </a:r>
            <a:r>
              <a:rPr lang="pt-BR" b="1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pt-BR" b="1" dirty="0" err="1">
                <a:solidFill>
                  <a:srgbClr val="0A0A0A"/>
                </a:solidFill>
                <a:latin typeface="Google Sans"/>
              </a:rPr>
              <a:t>Intergubernamental</a:t>
            </a:r>
            <a:r>
              <a:rPr lang="pt-BR" b="1" dirty="0">
                <a:solidFill>
                  <a:srgbClr val="0A0A0A"/>
                </a:solidFill>
                <a:latin typeface="Google Sans"/>
              </a:rPr>
              <a:t> sobre Cambio Climático) </a:t>
            </a:r>
            <a:r>
              <a:rPr lang="pt-BR" dirty="0">
                <a:solidFill>
                  <a:srgbClr val="0A0A0A"/>
                </a:solidFill>
              </a:rPr>
              <a:t>donde por </a:t>
            </a:r>
            <a:r>
              <a:rPr lang="pt-BR" dirty="0" err="1">
                <a:solidFill>
                  <a:srgbClr val="0A0A0A"/>
                </a:solidFill>
              </a:rPr>
              <a:t>ejemplo</a:t>
            </a:r>
            <a:r>
              <a:rPr lang="pt-BR" dirty="0">
                <a:solidFill>
                  <a:srgbClr val="0A0A0A"/>
                </a:solidFill>
              </a:rPr>
              <a:t> </a:t>
            </a:r>
            <a:r>
              <a:rPr lang="pt-BR" dirty="0" err="1">
                <a:solidFill>
                  <a:srgbClr val="0A0A0A"/>
                </a:solidFill>
              </a:rPr>
              <a:t>encontrarán</a:t>
            </a:r>
            <a:r>
              <a:rPr lang="pt-BR" dirty="0">
                <a:solidFill>
                  <a:srgbClr val="0A0A0A"/>
                </a:solidFill>
              </a:rPr>
              <a:t> </a:t>
            </a:r>
            <a:r>
              <a:rPr lang="pt-BR" dirty="0" err="1">
                <a:solidFill>
                  <a:srgbClr val="0A0A0A"/>
                </a:solidFill>
              </a:rPr>
              <a:t>los</a:t>
            </a:r>
            <a:r>
              <a:rPr lang="pt-BR" dirty="0">
                <a:solidFill>
                  <a:srgbClr val="0A0A0A"/>
                </a:solidFill>
              </a:rPr>
              <a:t> FE que </a:t>
            </a:r>
            <a:r>
              <a:rPr lang="pt-BR" dirty="0" err="1">
                <a:solidFill>
                  <a:srgbClr val="0A0A0A"/>
                </a:solidFill>
              </a:rPr>
              <a:t>definen</a:t>
            </a:r>
            <a:r>
              <a:rPr lang="pt-BR" dirty="0">
                <a:solidFill>
                  <a:srgbClr val="0A0A0A"/>
                </a:solidFill>
              </a:rPr>
              <a:t>:</a:t>
            </a:r>
          </a:p>
          <a:p>
            <a:pPr marL="0" indent="0">
              <a:buNone/>
            </a:pPr>
            <a:endParaRPr lang="pt-BR" dirty="0">
              <a:solidFill>
                <a:srgbClr val="0A0A0A"/>
              </a:solidFill>
            </a:endParaRPr>
          </a:p>
          <a:p>
            <a:r>
              <a:rPr lang="es-AR" dirty="0"/>
              <a:t>Los </a:t>
            </a:r>
            <a:r>
              <a:rPr lang="es-AR" dirty="0" err="1"/>
              <a:t>kgs</a:t>
            </a:r>
            <a:r>
              <a:rPr lang="es-AR" dirty="0"/>
              <a:t>. De CO2 por km para un vehículo determinado</a:t>
            </a:r>
          </a:p>
          <a:p>
            <a:r>
              <a:rPr lang="es-AR" dirty="0"/>
              <a:t>Los </a:t>
            </a:r>
            <a:r>
              <a:rPr lang="es-AR" dirty="0" err="1"/>
              <a:t>Kgs</a:t>
            </a:r>
            <a:r>
              <a:rPr lang="es-AR" dirty="0"/>
              <a:t>. De CO2 por KWH consumido</a:t>
            </a:r>
          </a:p>
          <a:p>
            <a:r>
              <a:rPr lang="es-AR" dirty="0"/>
              <a:t>Los </a:t>
            </a:r>
            <a:r>
              <a:rPr lang="es-AR" dirty="0" err="1"/>
              <a:t>Kgs</a:t>
            </a:r>
            <a:r>
              <a:rPr lang="es-AR" dirty="0"/>
              <a:t>. De CO2 por cada m3 de gas consumido</a:t>
            </a:r>
          </a:p>
          <a:p>
            <a:r>
              <a:rPr lang="es-AR" dirty="0"/>
              <a:t>Los </a:t>
            </a:r>
            <a:r>
              <a:rPr lang="es-AR" dirty="0" err="1"/>
              <a:t>Kgs</a:t>
            </a:r>
            <a:r>
              <a:rPr lang="es-AR" dirty="0"/>
              <a:t>. De CO2 por cada kg. De refrigerante cargado</a:t>
            </a:r>
          </a:p>
          <a:p>
            <a:r>
              <a:rPr lang="es-AR" dirty="0"/>
              <a:t>Los </a:t>
            </a:r>
            <a:r>
              <a:rPr lang="es-AR" dirty="0" err="1"/>
              <a:t>kgs</a:t>
            </a:r>
            <a:r>
              <a:rPr lang="es-AR" dirty="0"/>
              <a:t>. De CO2 por cada vuelo realizado dependiendo de la distancia y la compañía aérea</a:t>
            </a:r>
          </a:p>
          <a:p>
            <a:r>
              <a:rPr lang="es-AR" dirty="0"/>
              <a:t>Los </a:t>
            </a:r>
            <a:r>
              <a:rPr lang="es-AR" dirty="0" err="1"/>
              <a:t>kgs</a:t>
            </a:r>
            <a:r>
              <a:rPr lang="es-AR" dirty="0"/>
              <a:t>. De CO2 por cada kilo de residuo dispuesto según el residuo que se trate (cada residuo tendrá un FE distinto)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FE207B0-91F1-3D1B-3B52-56C6A1737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774" y="107283"/>
            <a:ext cx="1321385" cy="82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28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345649"/>
            <a:ext cx="6347713" cy="455629"/>
          </a:xfrm>
        </p:spPr>
        <p:txBody>
          <a:bodyPr>
            <a:normAutofit fontScale="90000"/>
          </a:bodyPr>
          <a:lstStyle/>
          <a:p>
            <a:r>
              <a:rPr lang="es-AR" sz="2600" dirty="0">
                <a:solidFill>
                  <a:prstClr val="black"/>
                </a:solidFill>
                <a:latin typeface="Arial Narrow" panose="020B0606020202030204" pitchFamily="34" charset="0"/>
              </a:rPr>
              <a:t>Cómo se mide?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2802" y="801278"/>
            <a:ext cx="6601906" cy="5373277"/>
          </a:xfrm>
        </p:spPr>
        <p:txBody>
          <a:bodyPr/>
          <a:lstStyle/>
          <a:p>
            <a:pPr marL="0" indent="0">
              <a:buNone/>
            </a:pPr>
            <a:r>
              <a:rPr lang="es-AR" dirty="0">
                <a:solidFill>
                  <a:schemeClr val="accent1"/>
                </a:solidFill>
              </a:rPr>
              <a:t>4) </a:t>
            </a:r>
            <a:r>
              <a:rPr lang="es-AR" sz="2400" dirty="0">
                <a:solidFill>
                  <a:schemeClr val="tx1"/>
                </a:solidFill>
              </a:rPr>
              <a:t>Armar Planilla de Cálculo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11709"/>
              </p:ext>
            </p:extLst>
          </p:nvPr>
        </p:nvGraphicFramePr>
        <p:xfrm>
          <a:off x="141401" y="1256907"/>
          <a:ext cx="8795208" cy="5502806"/>
        </p:xfrm>
        <a:graphic>
          <a:graphicData uri="http://schemas.openxmlformats.org/drawingml/2006/table">
            <a:tbl>
              <a:tblPr/>
              <a:tblGrid>
                <a:gridCol w="812367">
                  <a:extLst>
                    <a:ext uri="{9D8B030D-6E8A-4147-A177-3AD203B41FA5}">
                      <a16:colId xmlns:a16="http://schemas.microsoft.com/office/drawing/2014/main" val="341131450"/>
                    </a:ext>
                  </a:extLst>
                </a:gridCol>
                <a:gridCol w="1371939">
                  <a:extLst>
                    <a:ext uri="{9D8B030D-6E8A-4147-A177-3AD203B41FA5}">
                      <a16:colId xmlns:a16="http://schemas.microsoft.com/office/drawing/2014/main" val="492360292"/>
                    </a:ext>
                  </a:extLst>
                </a:gridCol>
                <a:gridCol w="1353108">
                  <a:extLst>
                    <a:ext uri="{9D8B030D-6E8A-4147-A177-3AD203B41FA5}">
                      <a16:colId xmlns:a16="http://schemas.microsoft.com/office/drawing/2014/main" val="728876312"/>
                    </a:ext>
                  </a:extLst>
                </a:gridCol>
                <a:gridCol w="1445093">
                  <a:extLst>
                    <a:ext uri="{9D8B030D-6E8A-4147-A177-3AD203B41FA5}">
                      <a16:colId xmlns:a16="http://schemas.microsoft.com/office/drawing/2014/main" val="3329011116"/>
                    </a:ext>
                  </a:extLst>
                </a:gridCol>
                <a:gridCol w="736545">
                  <a:extLst>
                    <a:ext uri="{9D8B030D-6E8A-4147-A177-3AD203B41FA5}">
                      <a16:colId xmlns:a16="http://schemas.microsoft.com/office/drawing/2014/main" val="1073557655"/>
                    </a:ext>
                  </a:extLst>
                </a:gridCol>
                <a:gridCol w="693218">
                  <a:extLst>
                    <a:ext uri="{9D8B030D-6E8A-4147-A177-3AD203B41FA5}">
                      <a16:colId xmlns:a16="http://schemas.microsoft.com/office/drawing/2014/main" val="1759563456"/>
                    </a:ext>
                  </a:extLst>
                </a:gridCol>
                <a:gridCol w="855859">
                  <a:extLst>
                    <a:ext uri="{9D8B030D-6E8A-4147-A177-3AD203B41FA5}">
                      <a16:colId xmlns:a16="http://schemas.microsoft.com/office/drawing/2014/main" val="1123894493"/>
                    </a:ext>
                  </a:extLst>
                </a:gridCol>
                <a:gridCol w="715214">
                  <a:extLst>
                    <a:ext uri="{9D8B030D-6E8A-4147-A177-3AD203B41FA5}">
                      <a16:colId xmlns:a16="http://schemas.microsoft.com/office/drawing/2014/main" val="3145652489"/>
                    </a:ext>
                  </a:extLst>
                </a:gridCol>
                <a:gridCol w="811865">
                  <a:extLst>
                    <a:ext uri="{9D8B030D-6E8A-4147-A177-3AD203B41FA5}">
                      <a16:colId xmlns:a16="http://schemas.microsoft.com/office/drawing/2014/main" val="2743188263"/>
                    </a:ext>
                  </a:extLst>
                </a:gridCol>
              </a:tblGrid>
              <a:tr h="73339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Alcance</a:t>
                      </a:r>
                    </a:p>
                  </a:txBody>
                  <a:tcPr marL="4238" marR="4238" marT="423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Agente Generador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Cant. x año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 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FE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A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Kgs</a:t>
                      </a:r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CO2/año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240004"/>
                  </a:ext>
                </a:extLst>
              </a:tr>
              <a:tr h="473051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38" marR="4238" marT="423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Flete propio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Trafic diesel 7,2 lts/100 km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km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kg. CO2/km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125.000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061577"/>
                  </a:ext>
                </a:extLst>
              </a:tr>
              <a:tr h="473051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8" marR="4238" marT="423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Kgs</a:t>
                      </a:r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Refrigerante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R32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Kgs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Kg. CO2/</a:t>
                      </a:r>
                      <a:r>
                        <a:rPr lang="es-A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kgs</a:t>
                      </a:r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6.700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171.450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054296"/>
                  </a:ext>
                </a:extLst>
              </a:tr>
              <a:tr h="473051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8" marR="4238" marT="423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Combustible generador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 oil 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Lts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2,65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Kg. CO2/</a:t>
                      </a:r>
                      <a:r>
                        <a:rPr lang="es-A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lts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39.750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155396"/>
                  </a:ext>
                </a:extLst>
              </a:tr>
              <a:tr h="65969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38" marR="4238" marT="423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 eléctrica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KWH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0,45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Kg. CO2/KWH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225.000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468.600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616677"/>
                  </a:ext>
                </a:extLst>
              </a:tr>
              <a:tr h="473051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8" marR="4238" marT="423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 natural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m3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2,03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Kg. CO2/m3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243.600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524821"/>
                  </a:ext>
                </a:extLst>
              </a:tr>
              <a:tr h="473051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8" marR="4238" marT="423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Traslados de los empleados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 (con 40 pasajeros)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kms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kg. CO2/km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36.000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734655"/>
                  </a:ext>
                </a:extLst>
              </a:tr>
              <a:tr h="65969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238" marR="4238" marT="423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Viajes corporativos 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Avión (por pasajero)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millas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kg. CO2/milla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36.000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72.750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222859"/>
                  </a:ext>
                </a:extLst>
              </a:tr>
              <a:tr h="473051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8" marR="4238" marT="423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Residuos 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Industriales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kgs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Kg. CO2/kgs.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8" marR="4238" marT="42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676980"/>
                  </a:ext>
                </a:extLst>
              </a:tr>
              <a:tr h="209252">
                <a:tc>
                  <a:txBody>
                    <a:bodyPr/>
                    <a:lstStyle/>
                    <a:p>
                      <a:pPr algn="ctr" fontAlgn="b"/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8" marR="4238" marT="423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8" marR="4238" marT="423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8" marR="4238" marT="423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8" marR="4238" marT="423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8" marR="4238" marT="423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8" marR="4238" marT="423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8" marR="4238" marT="423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8" marR="4238" marT="423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8" marR="4238" marT="423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352605"/>
                  </a:ext>
                </a:extLst>
              </a:tr>
              <a:tr h="272948">
                <a:tc>
                  <a:txBody>
                    <a:bodyPr/>
                    <a:lstStyle/>
                    <a:p>
                      <a:pPr algn="ctr" fontAlgn="b"/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8" marR="4238" marT="42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8" marR="4238" marT="42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8" marR="4238" marT="42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8" marR="4238" marT="42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8" marR="4238" marT="423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es-A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Kgs</a:t>
                      </a:r>
                      <a:r>
                        <a:rPr lang="es-A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CO2</a:t>
                      </a:r>
                    </a:p>
                  </a:txBody>
                  <a:tcPr marL="4238" marR="4238" marT="423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8" marR="4238" marT="423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712.800</a:t>
                      </a:r>
                    </a:p>
                  </a:txBody>
                  <a:tcPr marL="4238" marR="4238" marT="423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843857061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B26C1404-3352-EC9D-E178-8A8291D9F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774" y="107283"/>
            <a:ext cx="1321385" cy="82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44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9344" y="346044"/>
            <a:ext cx="6347713" cy="615885"/>
          </a:xfrm>
        </p:spPr>
        <p:txBody>
          <a:bodyPr>
            <a:normAutofit/>
          </a:bodyPr>
          <a:lstStyle/>
          <a:p>
            <a:r>
              <a:rPr lang="es-AR" sz="2300" dirty="0">
                <a:solidFill>
                  <a:prstClr val="black"/>
                </a:solidFill>
                <a:latin typeface="Arial Narrow" panose="020B0606020202030204" pitchFamily="34" charset="0"/>
              </a:rPr>
              <a:t>Cómo se mide?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9344" y="1258480"/>
            <a:ext cx="7927942" cy="5788056"/>
          </a:xfrm>
        </p:spPr>
        <p:txBody>
          <a:bodyPr/>
          <a:lstStyle/>
          <a:p>
            <a:pPr marL="0" indent="0">
              <a:buNone/>
            </a:pPr>
            <a:r>
              <a:rPr lang="es-AR" dirty="0">
                <a:solidFill>
                  <a:schemeClr val="accent1"/>
                </a:solidFill>
              </a:rPr>
              <a:t>5) </a:t>
            </a:r>
            <a:r>
              <a:rPr lang="es-AR" sz="2400" dirty="0">
                <a:solidFill>
                  <a:schemeClr val="tx1"/>
                </a:solidFill>
              </a:rPr>
              <a:t>Cálculo de emisiones por unidad producida y análisis</a:t>
            </a:r>
          </a:p>
          <a:p>
            <a:pPr marL="0" indent="0">
              <a:buNone/>
            </a:pPr>
            <a:r>
              <a:rPr lang="es-AR" sz="2200" dirty="0">
                <a:solidFill>
                  <a:schemeClr val="tx1"/>
                </a:solidFill>
              </a:rPr>
              <a:t>Suponiendo que la simulación anterior es de una empresa de envases flexibles que produjo 600.000 </a:t>
            </a:r>
            <a:r>
              <a:rPr lang="es-AR" sz="2200" dirty="0" err="1">
                <a:solidFill>
                  <a:schemeClr val="tx1"/>
                </a:solidFill>
              </a:rPr>
              <a:t>kgs</a:t>
            </a:r>
            <a:r>
              <a:rPr lang="es-AR" sz="2200" dirty="0">
                <a:solidFill>
                  <a:schemeClr val="tx1"/>
                </a:solidFill>
              </a:rPr>
              <a:t>. en el año en el que se hizo el análisis que arrojó una emisión de  718.000 </a:t>
            </a:r>
            <a:r>
              <a:rPr lang="es-AR" sz="2200" dirty="0" err="1">
                <a:solidFill>
                  <a:schemeClr val="tx1"/>
                </a:solidFill>
              </a:rPr>
              <a:t>kgs</a:t>
            </a:r>
            <a:r>
              <a:rPr lang="es-AR" sz="2200" dirty="0">
                <a:solidFill>
                  <a:schemeClr val="tx1"/>
                </a:solidFill>
              </a:rPr>
              <a:t> CO2, la emisión unitaria de la organización será:</a:t>
            </a:r>
          </a:p>
          <a:p>
            <a:pPr marL="0" indent="0">
              <a:buNone/>
            </a:pPr>
            <a:endParaRPr lang="es-A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AR" sz="2400" dirty="0">
                <a:solidFill>
                  <a:schemeClr val="tx1"/>
                </a:solidFill>
              </a:rPr>
              <a:t>Huella de C = </a:t>
            </a:r>
            <a:r>
              <a:rPr lang="es-AR" sz="2400" dirty="0" err="1">
                <a:solidFill>
                  <a:schemeClr val="tx1"/>
                </a:solidFill>
              </a:rPr>
              <a:t>Kgs</a:t>
            </a:r>
            <a:r>
              <a:rPr lang="es-AR" sz="2400" dirty="0">
                <a:solidFill>
                  <a:schemeClr val="tx1"/>
                </a:solidFill>
              </a:rPr>
              <a:t>. CO2 generados = 718.000 </a:t>
            </a:r>
            <a:r>
              <a:rPr lang="es-AR" sz="2400" dirty="0" err="1">
                <a:solidFill>
                  <a:schemeClr val="tx1"/>
                </a:solidFill>
              </a:rPr>
              <a:t>Kgs</a:t>
            </a:r>
            <a:r>
              <a:rPr lang="es-AR" sz="2400" dirty="0">
                <a:solidFill>
                  <a:schemeClr val="tx1"/>
                </a:solidFill>
              </a:rPr>
              <a:t>. CO2</a:t>
            </a:r>
          </a:p>
          <a:p>
            <a:pPr marL="0" indent="0">
              <a:buNone/>
            </a:pPr>
            <a:r>
              <a:rPr lang="es-AR" sz="2400" dirty="0">
                <a:solidFill>
                  <a:schemeClr val="tx1"/>
                </a:solidFill>
              </a:rPr>
              <a:t>				Unidades Producidas     600.000 </a:t>
            </a:r>
            <a:r>
              <a:rPr lang="es-AR" sz="2400" dirty="0" err="1">
                <a:solidFill>
                  <a:schemeClr val="tx1"/>
                </a:solidFill>
              </a:rPr>
              <a:t>kgs</a:t>
            </a:r>
            <a:r>
              <a:rPr lang="es-AR" sz="2400" dirty="0">
                <a:solidFill>
                  <a:schemeClr val="tx1"/>
                </a:solidFill>
              </a:rPr>
              <a:t> </a:t>
            </a:r>
            <a:r>
              <a:rPr lang="es-AR" sz="2400" dirty="0" err="1">
                <a:solidFill>
                  <a:schemeClr val="tx1"/>
                </a:solidFill>
              </a:rPr>
              <a:t>prod</a:t>
            </a:r>
            <a:r>
              <a:rPr lang="es-AR" sz="24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s-A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AR" sz="2400" dirty="0">
                <a:solidFill>
                  <a:schemeClr val="tx1"/>
                </a:solidFill>
              </a:rPr>
              <a:t>              </a:t>
            </a:r>
            <a:r>
              <a:rPr lang="es-AR" sz="2400" b="1" dirty="0">
                <a:solidFill>
                  <a:srgbClr val="FF0000"/>
                </a:solidFill>
              </a:rPr>
              <a:t>HC = 1,20 </a:t>
            </a:r>
            <a:r>
              <a:rPr lang="es-AR" sz="2400" b="1" dirty="0" err="1">
                <a:solidFill>
                  <a:srgbClr val="FF0000"/>
                </a:solidFill>
              </a:rPr>
              <a:t>kgs</a:t>
            </a:r>
            <a:r>
              <a:rPr lang="es-AR" sz="2400" b="1" dirty="0">
                <a:solidFill>
                  <a:srgbClr val="FF0000"/>
                </a:solidFill>
              </a:rPr>
              <a:t>. CO2/</a:t>
            </a:r>
            <a:r>
              <a:rPr lang="es-AR" sz="2400" b="1" dirty="0" err="1">
                <a:solidFill>
                  <a:srgbClr val="FF0000"/>
                </a:solidFill>
              </a:rPr>
              <a:t>Kgs</a:t>
            </a:r>
            <a:r>
              <a:rPr lang="es-AR" sz="2400" b="1" dirty="0">
                <a:solidFill>
                  <a:srgbClr val="FF0000"/>
                </a:solidFill>
              </a:rPr>
              <a:t>. Producido</a:t>
            </a:r>
          </a:p>
          <a:p>
            <a:pPr marL="0" indent="0">
              <a:buNone/>
            </a:pPr>
            <a:endParaRPr lang="es-A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AR" sz="2000" dirty="0">
                <a:solidFill>
                  <a:schemeClr val="tx1"/>
                </a:solidFill>
              </a:rPr>
              <a:t>   Para el análisis volvemos a la planilla de cálculo</a:t>
            </a: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2411478" y="4161680"/>
            <a:ext cx="2724346" cy="282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884" y="4147284"/>
            <a:ext cx="2737341" cy="4267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677971" y="5102396"/>
            <a:ext cx="5241304" cy="64102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DCA418-5CE0-FB0C-9079-61EF4B9C5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774" y="107283"/>
            <a:ext cx="1321385" cy="82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7972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1467</TotalTime>
  <Words>1065</Words>
  <Application>Microsoft Office PowerPoint</Application>
  <PresentationFormat>Presentación en pantalla (4:3)</PresentationFormat>
  <Paragraphs>283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Calibri</vt:lpstr>
      <vt:lpstr>Google Sans</vt:lpstr>
      <vt:lpstr>Times New Roman</vt:lpstr>
      <vt:lpstr>Trebuchet MS</vt:lpstr>
      <vt:lpstr>Wingdings 3</vt:lpstr>
      <vt:lpstr>Faceta</vt:lpstr>
      <vt:lpstr>Huella de Carbono</vt:lpstr>
      <vt:lpstr>¿Qué es la Huella de Carbono ?</vt:lpstr>
      <vt:lpstr>¿Porqué es importante medirla?</vt:lpstr>
      <vt:lpstr>¿Cuáles son los seis pasos para medir la Huella de C?</vt:lpstr>
      <vt:lpstr>¿Cómo se mide?</vt:lpstr>
      <vt:lpstr>¿Cómo se mide?</vt:lpstr>
      <vt:lpstr>Cómo se mide?</vt:lpstr>
      <vt:lpstr>Cómo se mide?</vt:lpstr>
      <vt:lpstr>Cómo se mide?</vt:lpstr>
      <vt:lpstr>Cómo se mide?</vt:lpstr>
      <vt:lpstr>Cómo se mide?</vt:lpstr>
      <vt:lpstr>Presentación de PowerPoint</vt:lpstr>
      <vt:lpstr>Y para terminar</vt:lpstr>
      <vt:lpstr>¿PREGUNTAS?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Huella de Carbono</dc:title>
  <dc:creator>horacio nieco</dc:creator>
  <cp:lastModifiedBy>horacio nieco</cp:lastModifiedBy>
  <cp:revision>36</cp:revision>
  <dcterms:created xsi:type="dcterms:W3CDTF">2026-04-22T15:41:51Z</dcterms:created>
  <dcterms:modified xsi:type="dcterms:W3CDTF">2026-05-04T16:06:30Z</dcterms:modified>
</cp:coreProperties>
</file>