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641" r:id="rId3"/>
    <p:sldId id="700" r:id="rId4"/>
    <p:sldId id="690" r:id="rId5"/>
    <p:sldId id="668" r:id="rId6"/>
    <p:sldId id="720" r:id="rId7"/>
    <p:sldId id="672" r:id="rId8"/>
    <p:sldId id="673" r:id="rId9"/>
    <p:sldId id="674" r:id="rId10"/>
    <p:sldId id="675" r:id="rId11"/>
    <p:sldId id="676" r:id="rId12"/>
    <p:sldId id="677" r:id="rId13"/>
    <p:sldId id="721" r:id="rId14"/>
    <p:sldId id="659" r:id="rId15"/>
    <p:sldId id="660" r:id="rId16"/>
    <p:sldId id="727" r:id="rId17"/>
    <p:sldId id="705" r:id="rId18"/>
    <p:sldId id="729" r:id="rId19"/>
    <p:sldId id="717" r:id="rId20"/>
  </p:sldIdLst>
  <p:sldSz cx="12192000" cy="6858000"/>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celo A. Rodriguez" initials="MAR"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009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66" autoAdjust="0"/>
    <p:restoredTop sz="94061" autoAdjust="0"/>
  </p:normalViewPr>
  <p:slideViewPr>
    <p:cSldViewPr snapToGrid="0" showGuides="1">
      <p:cViewPr varScale="1">
        <p:scale>
          <a:sx n="66" d="100"/>
          <a:sy n="66" d="100"/>
        </p:scale>
        <p:origin x="798" y="48"/>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A92E3D4-5CF7-40F6-841C-510ACF6F8E8A}"/>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s-ES"/>
              <a:t>Haga clic para modificar el estilo de título del patrón</a:t>
            </a:r>
            <a:endParaRPr lang="es-AR"/>
          </a:p>
        </p:txBody>
      </p:sp>
      <p:sp>
        <p:nvSpPr>
          <p:cNvPr id="3" name="Subtítulo 2">
            <a:extLst>
              <a:ext uri="{FF2B5EF4-FFF2-40B4-BE49-F238E27FC236}">
                <a16:creationId xmlns:a16="http://schemas.microsoft.com/office/drawing/2014/main" id="{9D1C6CC9-6409-420E-87DC-70BF4DDA8263}"/>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AR"/>
          </a:p>
        </p:txBody>
      </p:sp>
      <p:sp>
        <p:nvSpPr>
          <p:cNvPr id="4" name="Marcador de fecha 3">
            <a:extLst>
              <a:ext uri="{FF2B5EF4-FFF2-40B4-BE49-F238E27FC236}">
                <a16:creationId xmlns:a16="http://schemas.microsoft.com/office/drawing/2014/main" id="{848E1F37-B28D-4BE3-B3D7-330459D86370}"/>
              </a:ext>
            </a:extLst>
          </p:cNvPr>
          <p:cNvSpPr>
            <a:spLocks noGrp="1"/>
          </p:cNvSpPr>
          <p:nvPr>
            <p:ph type="dt" sz="half" idx="10"/>
          </p:nvPr>
        </p:nvSpPr>
        <p:spPr>
          <a:xfrm>
            <a:off x="838200" y="6356350"/>
            <a:ext cx="2743200" cy="365125"/>
          </a:xfrm>
          <a:prstGeom prst="rect">
            <a:avLst/>
          </a:prstGeom>
        </p:spPr>
        <p:txBody>
          <a:bodyPr/>
          <a:lstStyle/>
          <a:p>
            <a:fld id="{09BAB301-9C9E-4F49-B9C0-CD75FDBE5AA1}" type="datetimeFigureOut">
              <a:rPr lang="es-AR" smtClean="0"/>
              <a:t>17/3/2026</a:t>
            </a:fld>
            <a:endParaRPr lang="es-AR"/>
          </a:p>
        </p:txBody>
      </p:sp>
      <p:sp>
        <p:nvSpPr>
          <p:cNvPr id="5" name="Marcador de pie de página 4">
            <a:extLst>
              <a:ext uri="{FF2B5EF4-FFF2-40B4-BE49-F238E27FC236}">
                <a16:creationId xmlns:a16="http://schemas.microsoft.com/office/drawing/2014/main" id="{3E03D257-3F0F-4438-9088-977DB281BB7A}"/>
              </a:ext>
            </a:extLst>
          </p:cNvPr>
          <p:cNvSpPr>
            <a:spLocks noGrp="1"/>
          </p:cNvSpPr>
          <p:nvPr>
            <p:ph type="ftr" sz="quarter" idx="11"/>
          </p:nvPr>
        </p:nvSpPr>
        <p:spPr>
          <a:xfrm>
            <a:off x="4038600" y="6356350"/>
            <a:ext cx="4114800" cy="365125"/>
          </a:xfrm>
          <a:prstGeom prst="rect">
            <a:avLst/>
          </a:prstGeom>
        </p:spPr>
        <p:txBody>
          <a:bodyPr/>
          <a:lstStyle/>
          <a:p>
            <a:endParaRPr lang="es-AR"/>
          </a:p>
        </p:txBody>
      </p:sp>
      <p:sp>
        <p:nvSpPr>
          <p:cNvPr id="6" name="Marcador de número de diapositiva 5">
            <a:extLst>
              <a:ext uri="{FF2B5EF4-FFF2-40B4-BE49-F238E27FC236}">
                <a16:creationId xmlns:a16="http://schemas.microsoft.com/office/drawing/2014/main" id="{2E7CCEB0-16E3-4729-AA90-60476782C8D5}"/>
              </a:ext>
            </a:extLst>
          </p:cNvPr>
          <p:cNvSpPr>
            <a:spLocks noGrp="1"/>
          </p:cNvSpPr>
          <p:nvPr>
            <p:ph type="sldNum" sz="quarter" idx="12"/>
          </p:nvPr>
        </p:nvSpPr>
        <p:spPr>
          <a:xfrm>
            <a:off x="8610600" y="6356350"/>
            <a:ext cx="2743200" cy="365125"/>
          </a:xfrm>
          <a:prstGeom prst="rect">
            <a:avLst/>
          </a:prstGeom>
        </p:spPr>
        <p:txBody>
          <a:bodyPr/>
          <a:lstStyle/>
          <a:p>
            <a:fld id="{231C1B53-22B3-47EA-83E8-F87EB7E3BEF9}" type="slidenum">
              <a:rPr lang="es-AR" smtClean="0"/>
              <a:t>‹Nº›</a:t>
            </a:fld>
            <a:endParaRPr lang="es-AR"/>
          </a:p>
        </p:txBody>
      </p:sp>
    </p:spTree>
    <p:extLst>
      <p:ext uri="{BB962C8B-B14F-4D97-AF65-F5344CB8AC3E}">
        <p14:creationId xmlns:p14="http://schemas.microsoft.com/office/powerpoint/2010/main" val="6242297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CF0E73D-BF99-47E7-B2E9-AFA6A442AF18}"/>
              </a:ext>
            </a:extLst>
          </p:cNvPr>
          <p:cNvSpPr>
            <a:spLocks noGrp="1"/>
          </p:cNvSpPr>
          <p:nvPr>
            <p:ph type="title"/>
          </p:nvPr>
        </p:nvSpPr>
        <p:spPr>
          <a:xfrm>
            <a:off x="838200" y="365125"/>
            <a:ext cx="10515600" cy="1325563"/>
          </a:xfrm>
          <a:prstGeom prst="rect">
            <a:avLst/>
          </a:prstGeom>
        </p:spPr>
        <p:txBody>
          <a:bodyPr/>
          <a:lstStyle/>
          <a:p>
            <a:r>
              <a:rPr lang="es-ES"/>
              <a:t>Haga clic para modificar el estilo de título del patrón</a:t>
            </a:r>
            <a:endParaRPr lang="es-AR"/>
          </a:p>
        </p:txBody>
      </p:sp>
      <p:sp>
        <p:nvSpPr>
          <p:cNvPr id="3" name="Marcador de texto vertical 2">
            <a:extLst>
              <a:ext uri="{FF2B5EF4-FFF2-40B4-BE49-F238E27FC236}">
                <a16:creationId xmlns:a16="http://schemas.microsoft.com/office/drawing/2014/main" id="{8D6451F4-3AC2-457F-9D22-0C27341BDFF1}"/>
              </a:ext>
            </a:extLst>
          </p:cNvPr>
          <p:cNvSpPr>
            <a:spLocks noGrp="1"/>
          </p:cNvSpPr>
          <p:nvPr>
            <p:ph type="body" orient="vert" idx="1"/>
          </p:nvPr>
        </p:nvSpPr>
        <p:spPr>
          <a:xfrm>
            <a:off x="838200" y="1825625"/>
            <a:ext cx="10515600" cy="4351338"/>
          </a:xfrm>
          <a:prstGeom prst="rect">
            <a:avLst/>
          </a:prstGeo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a:extLst>
              <a:ext uri="{FF2B5EF4-FFF2-40B4-BE49-F238E27FC236}">
                <a16:creationId xmlns:a16="http://schemas.microsoft.com/office/drawing/2014/main" id="{A34D4553-13BA-48F8-9F62-115DE10D61EE}"/>
              </a:ext>
            </a:extLst>
          </p:cNvPr>
          <p:cNvSpPr>
            <a:spLocks noGrp="1"/>
          </p:cNvSpPr>
          <p:nvPr>
            <p:ph type="dt" sz="half" idx="10"/>
          </p:nvPr>
        </p:nvSpPr>
        <p:spPr>
          <a:xfrm>
            <a:off x="838200" y="6356350"/>
            <a:ext cx="2743200" cy="365125"/>
          </a:xfrm>
          <a:prstGeom prst="rect">
            <a:avLst/>
          </a:prstGeom>
        </p:spPr>
        <p:txBody>
          <a:bodyPr/>
          <a:lstStyle/>
          <a:p>
            <a:fld id="{09BAB301-9C9E-4F49-B9C0-CD75FDBE5AA1}" type="datetimeFigureOut">
              <a:rPr lang="es-AR" smtClean="0"/>
              <a:t>17/3/2026</a:t>
            </a:fld>
            <a:endParaRPr lang="es-AR"/>
          </a:p>
        </p:txBody>
      </p:sp>
      <p:sp>
        <p:nvSpPr>
          <p:cNvPr id="5" name="Marcador de pie de página 4">
            <a:extLst>
              <a:ext uri="{FF2B5EF4-FFF2-40B4-BE49-F238E27FC236}">
                <a16:creationId xmlns:a16="http://schemas.microsoft.com/office/drawing/2014/main" id="{774D6834-311E-4ED9-BF9B-0820AE696015}"/>
              </a:ext>
            </a:extLst>
          </p:cNvPr>
          <p:cNvSpPr>
            <a:spLocks noGrp="1"/>
          </p:cNvSpPr>
          <p:nvPr>
            <p:ph type="ftr" sz="quarter" idx="11"/>
          </p:nvPr>
        </p:nvSpPr>
        <p:spPr>
          <a:xfrm>
            <a:off x="4038600" y="6356350"/>
            <a:ext cx="4114800" cy="365125"/>
          </a:xfrm>
          <a:prstGeom prst="rect">
            <a:avLst/>
          </a:prstGeom>
        </p:spPr>
        <p:txBody>
          <a:bodyPr/>
          <a:lstStyle/>
          <a:p>
            <a:endParaRPr lang="es-AR"/>
          </a:p>
        </p:txBody>
      </p:sp>
      <p:sp>
        <p:nvSpPr>
          <p:cNvPr id="6" name="Marcador de número de diapositiva 5">
            <a:extLst>
              <a:ext uri="{FF2B5EF4-FFF2-40B4-BE49-F238E27FC236}">
                <a16:creationId xmlns:a16="http://schemas.microsoft.com/office/drawing/2014/main" id="{3608B1DF-5B93-4F2A-9F83-DE08CD3FED1E}"/>
              </a:ext>
            </a:extLst>
          </p:cNvPr>
          <p:cNvSpPr>
            <a:spLocks noGrp="1"/>
          </p:cNvSpPr>
          <p:nvPr>
            <p:ph type="sldNum" sz="quarter" idx="12"/>
          </p:nvPr>
        </p:nvSpPr>
        <p:spPr>
          <a:xfrm>
            <a:off x="8610600" y="6356350"/>
            <a:ext cx="2743200" cy="365125"/>
          </a:xfrm>
          <a:prstGeom prst="rect">
            <a:avLst/>
          </a:prstGeom>
        </p:spPr>
        <p:txBody>
          <a:bodyPr/>
          <a:lstStyle/>
          <a:p>
            <a:fld id="{231C1B53-22B3-47EA-83E8-F87EB7E3BEF9}" type="slidenum">
              <a:rPr lang="es-AR" smtClean="0"/>
              <a:t>‹Nº›</a:t>
            </a:fld>
            <a:endParaRPr lang="es-AR"/>
          </a:p>
        </p:txBody>
      </p:sp>
    </p:spTree>
    <p:extLst>
      <p:ext uri="{BB962C8B-B14F-4D97-AF65-F5344CB8AC3E}">
        <p14:creationId xmlns:p14="http://schemas.microsoft.com/office/powerpoint/2010/main" val="1641213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AECEB056-8310-435B-A43B-77085A4DE84A}"/>
              </a:ext>
            </a:extLst>
          </p:cNvPr>
          <p:cNvSpPr>
            <a:spLocks noGrp="1"/>
          </p:cNvSpPr>
          <p:nvPr>
            <p:ph type="title" orient="vert"/>
          </p:nvPr>
        </p:nvSpPr>
        <p:spPr>
          <a:xfrm>
            <a:off x="8724900" y="365125"/>
            <a:ext cx="2628900" cy="5811838"/>
          </a:xfrm>
          <a:prstGeom prst="rect">
            <a:avLst/>
          </a:prstGeom>
        </p:spPr>
        <p:txBody>
          <a:bodyPr vert="eaVert"/>
          <a:lstStyle/>
          <a:p>
            <a:r>
              <a:rPr lang="es-ES"/>
              <a:t>Haga clic para modificar el estilo de título del patrón</a:t>
            </a:r>
            <a:endParaRPr lang="es-AR"/>
          </a:p>
        </p:txBody>
      </p:sp>
      <p:sp>
        <p:nvSpPr>
          <p:cNvPr id="3" name="Marcador de texto vertical 2">
            <a:extLst>
              <a:ext uri="{FF2B5EF4-FFF2-40B4-BE49-F238E27FC236}">
                <a16:creationId xmlns:a16="http://schemas.microsoft.com/office/drawing/2014/main" id="{76E718FA-C3CF-4265-9497-DF81DABA323D}"/>
              </a:ext>
            </a:extLst>
          </p:cNvPr>
          <p:cNvSpPr>
            <a:spLocks noGrp="1"/>
          </p:cNvSpPr>
          <p:nvPr>
            <p:ph type="body" orient="vert" idx="1"/>
          </p:nvPr>
        </p:nvSpPr>
        <p:spPr>
          <a:xfrm>
            <a:off x="838200" y="365125"/>
            <a:ext cx="7734300" cy="5811838"/>
          </a:xfrm>
          <a:prstGeom prst="rect">
            <a:avLst/>
          </a:prstGeo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a:extLst>
              <a:ext uri="{FF2B5EF4-FFF2-40B4-BE49-F238E27FC236}">
                <a16:creationId xmlns:a16="http://schemas.microsoft.com/office/drawing/2014/main" id="{125F4379-AD71-455D-AF7A-CAC219B8D54D}"/>
              </a:ext>
            </a:extLst>
          </p:cNvPr>
          <p:cNvSpPr>
            <a:spLocks noGrp="1"/>
          </p:cNvSpPr>
          <p:nvPr>
            <p:ph type="dt" sz="half" idx="10"/>
          </p:nvPr>
        </p:nvSpPr>
        <p:spPr>
          <a:xfrm>
            <a:off x="838200" y="6356350"/>
            <a:ext cx="2743200" cy="365125"/>
          </a:xfrm>
          <a:prstGeom prst="rect">
            <a:avLst/>
          </a:prstGeom>
        </p:spPr>
        <p:txBody>
          <a:bodyPr/>
          <a:lstStyle/>
          <a:p>
            <a:fld id="{09BAB301-9C9E-4F49-B9C0-CD75FDBE5AA1}" type="datetimeFigureOut">
              <a:rPr lang="es-AR" smtClean="0"/>
              <a:t>17/3/2026</a:t>
            </a:fld>
            <a:endParaRPr lang="es-AR"/>
          </a:p>
        </p:txBody>
      </p:sp>
      <p:sp>
        <p:nvSpPr>
          <p:cNvPr id="5" name="Marcador de pie de página 4">
            <a:extLst>
              <a:ext uri="{FF2B5EF4-FFF2-40B4-BE49-F238E27FC236}">
                <a16:creationId xmlns:a16="http://schemas.microsoft.com/office/drawing/2014/main" id="{62723DCC-28FA-472E-A0F5-63BBFC1B40CF}"/>
              </a:ext>
            </a:extLst>
          </p:cNvPr>
          <p:cNvSpPr>
            <a:spLocks noGrp="1"/>
          </p:cNvSpPr>
          <p:nvPr>
            <p:ph type="ftr" sz="quarter" idx="11"/>
          </p:nvPr>
        </p:nvSpPr>
        <p:spPr>
          <a:xfrm>
            <a:off x="4038600" y="6356350"/>
            <a:ext cx="4114800" cy="365125"/>
          </a:xfrm>
          <a:prstGeom prst="rect">
            <a:avLst/>
          </a:prstGeom>
        </p:spPr>
        <p:txBody>
          <a:bodyPr/>
          <a:lstStyle/>
          <a:p>
            <a:endParaRPr lang="es-AR"/>
          </a:p>
        </p:txBody>
      </p:sp>
      <p:sp>
        <p:nvSpPr>
          <p:cNvPr id="6" name="Marcador de número de diapositiva 5">
            <a:extLst>
              <a:ext uri="{FF2B5EF4-FFF2-40B4-BE49-F238E27FC236}">
                <a16:creationId xmlns:a16="http://schemas.microsoft.com/office/drawing/2014/main" id="{F0B782CA-62C8-4C0E-B4F6-DE87ED171AB4}"/>
              </a:ext>
            </a:extLst>
          </p:cNvPr>
          <p:cNvSpPr>
            <a:spLocks noGrp="1"/>
          </p:cNvSpPr>
          <p:nvPr>
            <p:ph type="sldNum" sz="quarter" idx="12"/>
          </p:nvPr>
        </p:nvSpPr>
        <p:spPr>
          <a:xfrm>
            <a:off x="8610600" y="6356350"/>
            <a:ext cx="2743200" cy="365125"/>
          </a:xfrm>
          <a:prstGeom prst="rect">
            <a:avLst/>
          </a:prstGeom>
        </p:spPr>
        <p:txBody>
          <a:bodyPr/>
          <a:lstStyle/>
          <a:p>
            <a:fld id="{231C1B53-22B3-47EA-83E8-F87EB7E3BEF9}" type="slidenum">
              <a:rPr lang="es-AR" smtClean="0"/>
              <a:t>‹Nº›</a:t>
            </a:fld>
            <a:endParaRPr lang="es-AR"/>
          </a:p>
        </p:txBody>
      </p:sp>
    </p:spTree>
    <p:extLst>
      <p:ext uri="{BB962C8B-B14F-4D97-AF65-F5344CB8AC3E}">
        <p14:creationId xmlns:p14="http://schemas.microsoft.com/office/powerpoint/2010/main" val="29586629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DE88FF6-EA59-4E19-BD89-9C79C30F64C5}"/>
              </a:ext>
            </a:extLst>
          </p:cNvPr>
          <p:cNvSpPr>
            <a:spLocks noGrp="1"/>
          </p:cNvSpPr>
          <p:nvPr>
            <p:ph type="title"/>
          </p:nvPr>
        </p:nvSpPr>
        <p:spPr>
          <a:xfrm>
            <a:off x="838200" y="365125"/>
            <a:ext cx="10515600" cy="1325563"/>
          </a:xfrm>
          <a:prstGeom prst="rect">
            <a:avLst/>
          </a:prstGeom>
        </p:spPr>
        <p:txBody>
          <a:bodyPr/>
          <a:lstStyle/>
          <a:p>
            <a:r>
              <a:rPr lang="es-ES"/>
              <a:t>Haga clic para modificar el estilo de título del patrón</a:t>
            </a:r>
            <a:endParaRPr lang="es-AR"/>
          </a:p>
        </p:txBody>
      </p:sp>
      <p:sp>
        <p:nvSpPr>
          <p:cNvPr id="3" name="Marcador de contenido 2">
            <a:extLst>
              <a:ext uri="{FF2B5EF4-FFF2-40B4-BE49-F238E27FC236}">
                <a16:creationId xmlns:a16="http://schemas.microsoft.com/office/drawing/2014/main" id="{D52D4970-F7A9-426B-8CC5-6BDEE543D33F}"/>
              </a:ext>
            </a:extLst>
          </p:cNvPr>
          <p:cNvSpPr>
            <a:spLocks noGrp="1"/>
          </p:cNvSpPr>
          <p:nvPr>
            <p:ph idx="1"/>
          </p:nvPr>
        </p:nvSpPr>
        <p:spPr>
          <a:xfrm>
            <a:off x="838200" y="1825625"/>
            <a:ext cx="10515600" cy="4351338"/>
          </a:xfrm>
          <a:prstGeom prst="rect">
            <a:avLst/>
          </a:prstGeo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a:extLst>
              <a:ext uri="{FF2B5EF4-FFF2-40B4-BE49-F238E27FC236}">
                <a16:creationId xmlns:a16="http://schemas.microsoft.com/office/drawing/2014/main" id="{B522AA42-40C3-4BC0-806F-55288E15397D}"/>
              </a:ext>
            </a:extLst>
          </p:cNvPr>
          <p:cNvSpPr>
            <a:spLocks noGrp="1"/>
          </p:cNvSpPr>
          <p:nvPr>
            <p:ph type="dt" sz="half" idx="10"/>
          </p:nvPr>
        </p:nvSpPr>
        <p:spPr>
          <a:xfrm>
            <a:off x="838200" y="6356350"/>
            <a:ext cx="2743200" cy="365125"/>
          </a:xfrm>
          <a:prstGeom prst="rect">
            <a:avLst/>
          </a:prstGeom>
        </p:spPr>
        <p:txBody>
          <a:bodyPr/>
          <a:lstStyle/>
          <a:p>
            <a:fld id="{09BAB301-9C9E-4F49-B9C0-CD75FDBE5AA1}" type="datetimeFigureOut">
              <a:rPr lang="es-AR" smtClean="0"/>
              <a:t>17/3/2026</a:t>
            </a:fld>
            <a:endParaRPr lang="es-AR"/>
          </a:p>
        </p:txBody>
      </p:sp>
      <p:sp>
        <p:nvSpPr>
          <p:cNvPr id="5" name="Marcador de pie de página 4">
            <a:extLst>
              <a:ext uri="{FF2B5EF4-FFF2-40B4-BE49-F238E27FC236}">
                <a16:creationId xmlns:a16="http://schemas.microsoft.com/office/drawing/2014/main" id="{08BF8690-0665-4DC8-B069-EDD304340F76}"/>
              </a:ext>
            </a:extLst>
          </p:cNvPr>
          <p:cNvSpPr>
            <a:spLocks noGrp="1"/>
          </p:cNvSpPr>
          <p:nvPr>
            <p:ph type="ftr" sz="quarter" idx="11"/>
          </p:nvPr>
        </p:nvSpPr>
        <p:spPr>
          <a:xfrm>
            <a:off x="4038600" y="6356350"/>
            <a:ext cx="4114800" cy="365125"/>
          </a:xfrm>
          <a:prstGeom prst="rect">
            <a:avLst/>
          </a:prstGeom>
        </p:spPr>
        <p:txBody>
          <a:bodyPr/>
          <a:lstStyle/>
          <a:p>
            <a:endParaRPr lang="es-AR"/>
          </a:p>
        </p:txBody>
      </p:sp>
      <p:sp>
        <p:nvSpPr>
          <p:cNvPr id="6" name="Marcador de número de diapositiva 5">
            <a:extLst>
              <a:ext uri="{FF2B5EF4-FFF2-40B4-BE49-F238E27FC236}">
                <a16:creationId xmlns:a16="http://schemas.microsoft.com/office/drawing/2014/main" id="{88911DE1-26E2-4C9E-B620-A8D86CA247B6}"/>
              </a:ext>
            </a:extLst>
          </p:cNvPr>
          <p:cNvSpPr>
            <a:spLocks noGrp="1"/>
          </p:cNvSpPr>
          <p:nvPr>
            <p:ph type="sldNum" sz="quarter" idx="12"/>
          </p:nvPr>
        </p:nvSpPr>
        <p:spPr>
          <a:xfrm>
            <a:off x="8610600" y="6356350"/>
            <a:ext cx="2743200" cy="365125"/>
          </a:xfrm>
          <a:prstGeom prst="rect">
            <a:avLst/>
          </a:prstGeom>
        </p:spPr>
        <p:txBody>
          <a:bodyPr/>
          <a:lstStyle/>
          <a:p>
            <a:fld id="{231C1B53-22B3-47EA-83E8-F87EB7E3BEF9}" type="slidenum">
              <a:rPr lang="es-AR" smtClean="0"/>
              <a:t>‹Nº›</a:t>
            </a:fld>
            <a:endParaRPr lang="es-AR"/>
          </a:p>
        </p:txBody>
      </p:sp>
    </p:spTree>
    <p:extLst>
      <p:ext uri="{BB962C8B-B14F-4D97-AF65-F5344CB8AC3E}">
        <p14:creationId xmlns:p14="http://schemas.microsoft.com/office/powerpoint/2010/main" val="23031771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276812-5184-4C47-BE3C-5140AD3303A9}"/>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s-ES"/>
              <a:t>Haga clic para modificar el estilo de título del patrón</a:t>
            </a:r>
            <a:endParaRPr lang="es-AR"/>
          </a:p>
        </p:txBody>
      </p:sp>
      <p:sp>
        <p:nvSpPr>
          <p:cNvPr id="3" name="Marcador de texto 2">
            <a:extLst>
              <a:ext uri="{FF2B5EF4-FFF2-40B4-BE49-F238E27FC236}">
                <a16:creationId xmlns:a16="http://schemas.microsoft.com/office/drawing/2014/main" id="{01DC1A9B-4557-4A17-8E9A-F13A40703AF1}"/>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36543756-AE99-49AD-8488-F89B3F58E2C0}"/>
              </a:ext>
            </a:extLst>
          </p:cNvPr>
          <p:cNvSpPr>
            <a:spLocks noGrp="1"/>
          </p:cNvSpPr>
          <p:nvPr>
            <p:ph type="dt" sz="half" idx="10"/>
          </p:nvPr>
        </p:nvSpPr>
        <p:spPr>
          <a:xfrm>
            <a:off x="838200" y="6356350"/>
            <a:ext cx="2743200" cy="365125"/>
          </a:xfrm>
          <a:prstGeom prst="rect">
            <a:avLst/>
          </a:prstGeom>
        </p:spPr>
        <p:txBody>
          <a:bodyPr/>
          <a:lstStyle/>
          <a:p>
            <a:fld id="{09BAB301-9C9E-4F49-B9C0-CD75FDBE5AA1}" type="datetimeFigureOut">
              <a:rPr lang="es-AR" smtClean="0"/>
              <a:t>17/3/2026</a:t>
            </a:fld>
            <a:endParaRPr lang="es-AR"/>
          </a:p>
        </p:txBody>
      </p:sp>
      <p:sp>
        <p:nvSpPr>
          <p:cNvPr id="5" name="Marcador de pie de página 4">
            <a:extLst>
              <a:ext uri="{FF2B5EF4-FFF2-40B4-BE49-F238E27FC236}">
                <a16:creationId xmlns:a16="http://schemas.microsoft.com/office/drawing/2014/main" id="{B6D9C9ED-97FA-4537-8286-67973A4A2621}"/>
              </a:ext>
            </a:extLst>
          </p:cNvPr>
          <p:cNvSpPr>
            <a:spLocks noGrp="1"/>
          </p:cNvSpPr>
          <p:nvPr>
            <p:ph type="ftr" sz="quarter" idx="11"/>
          </p:nvPr>
        </p:nvSpPr>
        <p:spPr>
          <a:xfrm>
            <a:off x="4038600" y="6356350"/>
            <a:ext cx="4114800" cy="365125"/>
          </a:xfrm>
          <a:prstGeom prst="rect">
            <a:avLst/>
          </a:prstGeom>
        </p:spPr>
        <p:txBody>
          <a:bodyPr/>
          <a:lstStyle/>
          <a:p>
            <a:endParaRPr lang="es-AR"/>
          </a:p>
        </p:txBody>
      </p:sp>
      <p:sp>
        <p:nvSpPr>
          <p:cNvPr id="6" name="Marcador de número de diapositiva 5">
            <a:extLst>
              <a:ext uri="{FF2B5EF4-FFF2-40B4-BE49-F238E27FC236}">
                <a16:creationId xmlns:a16="http://schemas.microsoft.com/office/drawing/2014/main" id="{114A9F97-FC8E-4B87-BBF6-CD92CC3359C0}"/>
              </a:ext>
            </a:extLst>
          </p:cNvPr>
          <p:cNvSpPr>
            <a:spLocks noGrp="1"/>
          </p:cNvSpPr>
          <p:nvPr>
            <p:ph type="sldNum" sz="quarter" idx="12"/>
          </p:nvPr>
        </p:nvSpPr>
        <p:spPr>
          <a:xfrm>
            <a:off x="8610600" y="6356350"/>
            <a:ext cx="2743200" cy="365125"/>
          </a:xfrm>
          <a:prstGeom prst="rect">
            <a:avLst/>
          </a:prstGeom>
        </p:spPr>
        <p:txBody>
          <a:bodyPr/>
          <a:lstStyle/>
          <a:p>
            <a:fld id="{231C1B53-22B3-47EA-83E8-F87EB7E3BEF9}" type="slidenum">
              <a:rPr lang="es-AR" smtClean="0"/>
              <a:t>‹Nº›</a:t>
            </a:fld>
            <a:endParaRPr lang="es-AR"/>
          </a:p>
        </p:txBody>
      </p:sp>
    </p:spTree>
    <p:extLst>
      <p:ext uri="{BB962C8B-B14F-4D97-AF65-F5344CB8AC3E}">
        <p14:creationId xmlns:p14="http://schemas.microsoft.com/office/powerpoint/2010/main" val="29656122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C2DC189-68DA-4018-B58B-3DE4D8C62FCE}"/>
              </a:ext>
            </a:extLst>
          </p:cNvPr>
          <p:cNvSpPr>
            <a:spLocks noGrp="1"/>
          </p:cNvSpPr>
          <p:nvPr>
            <p:ph type="title"/>
          </p:nvPr>
        </p:nvSpPr>
        <p:spPr>
          <a:xfrm>
            <a:off x="838200" y="365125"/>
            <a:ext cx="10515600" cy="1325563"/>
          </a:xfrm>
          <a:prstGeom prst="rect">
            <a:avLst/>
          </a:prstGeom>
        </p:spPr>
        <p:txBody>
          <a:bodyPr/>
          <a:lstStyle/>
          <a:p>
            <a:r>
              <a:rPr lang="es-ES"/>
              <a:t>Haga clic para modificar el estilo de título del patrón</a:t>
            </a:r>
            <a:endParaRPr lang="es-AR"/>
          </a:p>
        </p:txBody>
      </p:sp>
      <p:sp>
        <p:nvSpPr>
          <p:cNvPr id="3" name="Marcador de contenido 2">
            <a:extLst>
              <a:ext uri="{FF2B5EF4-FFF2-40B4-BE49-F238E27FC236}">
                <a16:creationId xmlns:a16="http://schemas.microsoft.com/office/drawing/2014/main" id="{91E1BDAD-312C-48E4-AB4C-F0A596F795B5}"/>
              </a:ext>
            </a:extLst>
          </p:cNvPr>
          <p:cNvSpPr>
            <a:spLocks noGrp="1"/>
          </p:cNvSpPr>
          <p:nvPr>
            <p:ph sz="half" idx="1"/>
          </p:nvPr>
        </p:nvSpPr>
        <p:spPr>
          <a:xfrm>
            <a:off x="838200" y="1825625"/>
            <a:ext cx="5181600" cy="4351338"/>
          </a:xfrm>
          <a:prstGeom prst="rect">
            <a:avLst/>
          </a:prstGeo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contenido 3">
            <a:extLst>
              <a:ext uri="{FF2B5EF4-FFF2-40B4-BE49-F238E27FC236}">
                <a16:creationId xmlns:a16="http://schemas.microsoft.com/office/drawing/2014/main" id="{9B182804-04C5-456B-9696-2A312951F653}"/>
              </a:ext>
            </a:extLst>
          </p:cNvPr>
          <p:cNvSpPr>
            <a:spLocks noGrp="1"/>
          </p:cNvSpPr>
          <p:nvPr>
            <p:ph sz="half" idx="2"/>
          </p:nvPr>
        </p:nvSpPr>
        <p:spPr>
          <a:xfrm>
            <a:off x="6172200" y="1825625"/>
            <a:ext cx="5181600" cy="4351338"/>
          </a:xfrm>
          <a:prstGeom prst="rect">
            <a:avLst/>
          </a:prstGeo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5" name="Marcador de fecha 4">
            <a:extLst>
              <a:ext uri="{FF2B5EF4-FFF2-40B4-BE49-F238E27FC236}">
                <a16:creationId xmlns:a16="http://schemas.microsoft.com/office/drawing/2014/main" id="{24326A4E-C71F-47B5-98DD-899B1F349DFC}"/>
              </a:ext>
            </a:extLst>
          </p:cNvPr>
          <p:cNvSpPr>
            <a:spLocks noGrp="1"/>
          </p:cNvSpPr>
          <p:nvPr>
            <p:ph type="dt" sz="half" idx="10"/>
          </p:nvPr>
        </p:nvSpPr>
        <p:spPr>
          <a:xfrm>
            <a:off x="838200" y="6356350"/>
            <a:ext cx="2743200" cy="365125"/>
          </a:xfrm>
          <a:prstGeom prst="rect">
            <a:avLst/>
          </a:prstGeom>
        </p:spPr>
        <p:txBody>
          <a:bodyPr/>
          <a:lstStyle/>
          <a:p>
            <a:fld id="{09BAB301-9C9E-4F49-B9C0-CD75FDBE5AA1}" type="datetimeFigureOut">
              <a:rPr lang="es-AR" smtClean="0"/>
              <a:t>17/3/2026</a:t>
            </a:fld>
            <a:endParaRPr lang="es-AR"/>
          </a:p>
        </p:txBody>
      </p:sp>
      <p:sp>
        <p:nvSpPr>
          <p:cNvPr id="6" name="Marcador de pie de página 5">
            <a:extLst>
              <a:ext uri="{FF2B5EF4-FFF2-40B4-BE49-F238E27FC236}">
                <a16:creationId xmlns:a16="http://schemas.microsoft.com/office/drawing/2014/main" id="{13D05683-2753-4017-8912-6E98D2E3266D}"/>
              </a:ext>
            </a:extLst>
          </p:cNvPr>
          <p:cNvSpPr>
            <a:spLocks noGrp="1"/>
          </p:cNvSpPr>
          <p:nvPr>
            <p:ph type="ftr" sz="quarter" idx="11"/>
          </p:nvPr>
        </p:nvSpPr>
        <p:spPr>
          <a:xfrm>
            <a:off x="4038600" y="6356350"/>
            <a:ext cx="4114800" cy="365125"/>
          </a:xfrm>
          <a:prstGeom prst="rect">
            <a:avLst/>
          </a:prstGeom>
        </p:spPr>
        <p:txBody>
          <a:bodyPr/>
          <a:lstStyle/>
          <a:p>
            <a:endParaRPr lang="es-AR"/>
          </a:p>
        </p:txBody>
      </p:sp>
      <p:sp>
        <p:nvSpPr>
          <p:cNvPr id="7" name="Marcador de número de diapositiva 6">
            <a:extLst>
              <a:ext uri="{FF2B5EF4-FFF2-40B4-BE49-F238E27FC236}">
                <a16:creationId xmlns:a16="http://schemas.microsoft.com/office/drawing/2014/main" id="{4BB9B6CE-0B18-49D4-AD74-5272BECDE063}"/>
              </a:ext>
            </a:extLst>
          </p:cNvPr>
          <p:cNvSpPr>
            <a:spLocks noGrp="1"/>
          </p:cNvSpPr>
          <p:nvPr>
            <p:ph type="sldNum" sz="quarter" idx="12"/>
          </p:nvPr>
        </p:nvSpPr>
        <p:spPr>
          <a:xfrm>
            <a:off x="8610600" y="6356350"/>
            <a:ext cx="2743200" cy="365125"/>
          </a:xfrm>
          <a:prstGeom prst="rect">
            <a:avLst/>
          </a:prstGeom>
        </p:spPr>
        <p:txBody>
          <a:bodyPr/>
          <a:lstStyle/>
          <a:p>
            <a:fld id="{231C1B53-22B3-47EA-83E8-F87EB7E3BEF9}" type="slidenum">
              <a:rPr lang="es-AR" smtClean="0"/>
              <a:t>‹Nº›</a:t>
            </a:fld>
            <a:endParaRPr lang="es-AR"/>
          </a:p>
        </p:txBody>
      </p:sp>
    </p:spTree>
    <p:extLst>
      <p:ext uri="{BB962C8B-B14F-4D97-AF65-F5344CB8AC3E}">
        <p14:creationId xmlns:p14="http://schemas.microsoft.com/office/powerpoint/2010/main" val="16965312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843E72E-D364-42A7-91F8-494C7AB9AE5C}"/>
              </a:ext>
            </a:extLst>
          </p:cNvPr>
          <p:cNvSpPr>
            <a:spLocks noGrp="1"/>
          </p:cNvSpPr>
          <p:nvPr>
            <p:ph type="title"/>
          </p:nvPr>
        </p:nvSpPr>
        <p:spPr>
          <a:xfrm>
            <a:off x="839788" y="365125"/>
            <a:ext cx="10515600" cy="1325563"/>
          </a:xfrm>
          <a:prstGeom prst="rect">
            <a:avLst/>
          </a:prstGeom>
        </p:spPr>
        <p:txBody>
          <a:bodyPr/>
          <a:lstStyle/>
          <a:p>
            <a:r>
              <a:rPr lang="es-ES"/>
              <a:t>Haga clic para modificar el estilo de título del patrón</a:t>
            </a:r>
            <a:endParaRPr lang="es-AR"/>
          </a:p>
        </p:txBody>
      </p:sp>
      <p:sp>
        <p:nvSpPr>
          <p:cNvPr id="3" name="Marcador de texto 2">
            <a:extLst>
              <a:ext uri="{FF2B5EF4-FFF2-40B4-BE49-F238E27FC236}">
                <a16:creationId xmlns:a16="http://schemas.microsoft.com/office/drawing/2014/main" id="{35602AB2-1E9B-4043-A3CC-D3D6520160F1}"/>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FB27154B-1E82-484E-BF90-CF63B0A58C06}"/>
              </a:ext>
            </a:extLst>
          </p:cNvPr>
          <p:cNvSpPr>
            <a:spLocks noGrp="1"/>
          </p:cNvSpPr>
          <p:nvPr>
            <p:ph sz="half" idx="2"/>
          </p:nvPr>
        </p:nvSpPr>
        <p:spPr>
          <a:xfrm>
            <a:off x="839788" y="2505075"/>
            <a:ext cx="5157787" cy="3684588"/>
          </a:xfrm>
          <a:prstGeom prst="rect">
            <a:avLst/>
          </a:prstGeo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5" name="Marcador de texto 4">
            <a:extLst>
              <a:ext uri="{FF2B5EF4-FFF2-40B4-BE49-F238E27FC236}">
                <a16:creationId xmlns:a16="http://schemas.microsoft.com/office/drawing/2014/main" id="{DCFFA4F9-054F-4A51-A1BC-F1DE0612B589}"/>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8FA0AAE1-441F-4F63-A9BD-3D5212E11D9B}"/>
              </a:ext>
            </a:extLst>
          </p:cNvPr>
          <p:cNvSpPr>
            <a:spLocks noGrp="1"/>
          </p:cNvSpPr>
          <p:nvPr>
            <p:ph sz="quarter" idx="4"/>
          </p:nvPr>
        </p:nvSpPr>
        <p:spPr>
          <a:xfrm>
            <a:off x="6172200" y="2505075"/>
            <a:ext cx="5183188" cy="3684588"/>
          </a:xfrm>
          <a:prstGeom prst="rect">
            <a:avLst/>
          </a:prstGeo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7" name="Marcador de fecha 6">
            <a:extLst>
              <a:ext uri="{FF2B5EF4-FFF2-40B4-BE49-F238E27FC236}">
                <a16:creationId xmlns:a16="http://schemas.microsoft.com/office/drawing/2014/main" id="{88290688-006E-4840-ACE6-43866BF0E356}"/>
              </a:ext>
            </a:extLst>
          </p:cNvPr>
          <p:cNvSpPr>
            <a:spLocks noGrp="1"/>
          </p:cNvSpPr>
          <p:nvPr>
            <p:ph type="dt" sz="half" idx="10"/>
          </p:nvPr>
        </p:nvSpPr>
        <p:spPr>
          <a:xfrm>
            <a:off x="838200" y="6356350"/>
            <a:ext cx="2743200" cy="365125"/>
          </a:xfrm>
          <a:prstGeom prst="rect">
            <a:avLst/>
          </a:prstGeom>
        </p:spPr>
        <p:txBody>
          <a:bodyPr/>
          <a:lstStyle/>
          <a:p>
            <a:fld id="{09BAB301-9C9E-4F49-B9C0-CD75FDBE5AA1}" type="datetimeFigureOut">
              <a:rPr lang="es-AR" smtClean="0"/>
              <a:t>17/3/2026</a:t>
            </a:fld>
            <a:endParaRPr lang="es-AR"/>
          </a:p>
        </p:txBody>
      </p:sp>
      <p:sp>
        <p:nvSpPr>
          <p:cNvPr id="8" name="Marcador de pie de página 7">
            <a:extLst>
              <a:ext uri="{FF2B5EF4-FFF2-40B4-BE49-F238E27FC236}">
                <a16:creationId xmlns:a16="http://schemas.microsoft.com/office/drawing/2014/main" id="{7C23EAF2-80E9-4DF3-BAEE-543111F54A4E}"/>
              </a:ext>
            </a:extLst>
          </p:cNvPr>
          <p:cNvSpPr>
            <a:spLocks noGrp="1"/>
          </p:cNvSpPr>
          <p:nvPr>
            <p:ph type="ftr" sz="quarter" idx="11"/>
          </p:nvPr>
        </p:nvSpPr>
        <p:spPr>
          <a:xfrm>
            <a:off x="4038600" y="6356350"/>
            <a:ext cx="4114800" cy="365125"/>
          </a:xfrm>
          <a:prstGeom prst="rect">
            <a:avLst/>
          </a:prstGeom>
        </p:spPr>
        <p:txBody>
          <a:bodyPr/>
          <a:lstStyle/>
          <a:p>
            <a:endParaRPr lang="es-AR"/>
          </a:p>
        </p:txBody>
      </p:sp>
      <p:sp>
        <p:nvSpPr>
          <p:cNvPr id="9" name="Marcador de número de diapositiva 8">
            <a:extLst>
              <a:ext uri="{FF2B5EF4-FFF2-40B4-BE49-F238E27FC236}">
                <a16:creationId xmlns:a16="http://schemas.microsoft.com/office/drawing/2014/main" id="{DF28BB93-8A8E-48BE-ABA4-FF3BBEDEC943}"/>
              </a:ext>
            </a:extLst>
          </p:cNvPr>
          <p:cNvSpPr>
            <a:spLocks noGrp="1"/>
          </p:cNvSpPr>
          <p:nvPr>
            <p:ph type="sldNum" sz="quarter" idx="12"/>
          </p:nvPr>
        </p:nvSpPr>
        <p:spPr>
          <a:xfrm>
            <a:off x="8610600" y="6356350"/>
            <a:ext cx="2743200" cy="365125"/>
          </a:xfrm>
          <a:prstGeom prst="rect">
            <a:avLst/>
          </a:prstGeom>
        </p:spPr>
        <p:txBody>
          <a:bodyPr/>
          <a:lstStyle/>
          <a:p>
            <a:fld id="{231C1B53-22B3-47EA-83E8-F87EB7E3BEF9}" type="slidenum">
              <a:rPr lang="es-AR" smtClean="0"/>
              <a:t>‹Nº›</a:t>
            </a:fld>
            <a:endParaRPr lang="es-AR"/>
          </a:p>
        </p:txBody>
      </p:sp>
    </p:spTree>
    <p:extLst>
      <p:ext uri="{BB962C8B-B14F-4D97-AF65-F5344CB8AC3E}">
        <p14:creationId xmlns:p14="http://schemas.microsoft.com/office/powerpoint/2010/main" val="892088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0158E30-A4E9-4C8F-966C-E675F5CEEC18}"/>
              </a:ext>
            </a:extLst>
          </p:cNvPr>
          <p:cNvSpPr>
            <a:spLocks noGrp="1"/>
          </p:cNvSpPr>
          <p:nvPr>
            <p:ph type="title"/>
          </p:nvPr>
        </p:nvSpPr>
        <p:spPr>
          <a:xfrm>
            <a:off x="838200" y="365125"/>
            <a:ext cx="10515600" cy="1325563"/>
          </a:xfrm>
          <a:prstGeom prst="rect">
            <a:avLst/>
          </a:prstGeom>
        </p:spPr>
        <p:txBody>
          <a:bodyPr/>
          <a:lstStyle/>
          <a:p>
            <a:r>
              <a:rPr lang="es-ES"/>
              <a:t>Haga clic para modificar el estilo de título del patrón</a:t>
            </a:r>
            <a:endParaRPr lang="es-AR"/>
          </a:p>
        </p:txBody>
      </p:sp>
      <p:sp>
        <p:nvSpPr>
          <p:cNvPr id="3" name="Marcador de fecha 2">
            <a:extLst>
              <a:ext uri="{FF2B5EF4-FFF2-40B4-BE49-F238E27FC236}">
                <a16:creationId xmlns:a16="http://schemas.microsoft.com/office/drawing/2014/main" id="{3EDAA89F-A410-434C-B34B-C4D84775BC03}"/>
              </a:ext>
            </a:extLst>
          </p:cNvPr>
          <p:cNvSpPr>
            <a:spLocks noGrp="1"/>
          </p:cNvSpPr>
          <p:nvPr>
            <p:ph type="dt" sz="half" idx="10"/>
          </p:nvPr>
        </p:nvSpPr>
        <p:spPr>
          <a:xfrm>
            <a:off x="838200" y="6356350"/>
            <a:ext cx="2743200" cy="365125"/>
          </a:xfrm>
          <a:prstGeom prst="rect">
            <a:avLst/>
          </a:prstGeom>
        </p:spPr>
        <p:txBody>
          <a:bodyPr/>
          <a:lstStyle/>
          <a:p>
            <a:fld id="{09BAB301-9C9E-4F49-B9C0-CD75FDBE5AA1}" type="datetimeFigureOut">
              <a:rPr lang="es-AR" smtClean="0"/>
              <a:t>17/3/2026</a:t>
            </a:fld>
            <a:endParaRPr lang="es-AR"/>
          </a:p>
        </p:txBody>
      </p:sp>
      <p:sp>
        <p:nvSpPr>
          <p:cNvPr id="4" name="Marcador de pie de página 3">
            <a:extLst>
              <a:ext uri="{FF2B5EF4-FFF2-40B4-BE49-F238E27FC236}">
                <a16:creationId xmlns:a16="http://schemas.microsoft.com/office/drawing/2014/main" id="{3733C199-654B-439B-AB35-AAE6EA90DCDC}"/>
              </a:ext>
            </a:extLst>
          </p:cNvPr>
          <p:cNvSpPr>
            <a:spLocks noGrp="1"/>
          </p:cNvSpPr>
          <p:nvPr>
            <p:ph type="ftr" sz="quarter" idx="11"/>
          </p:nvPr>
        </p:nvSpPr>
        <p:spPr>
          <a:xfrm>
            <a:off x="4038600" y="6356350"/>
            <a:ext cx="4114800" cy="365125"/>
          </a:xfrm>
          <a:prstGeom prst="rect">
            <a:avLst/>
          </a:prstGeom>
        </p:spPr>
        <p:txBody>
          <a:bodyPr/>
          <a:lstStyle/>
          <a:p>
            <a:endParaRPr lang="es-AR"/>
          </a:p>
        </p:txBody>
      </p:sp>
      <p:sp>
        <p:nvSpPr>
          <p:cNvPr id="5" name="Marcador de número de diapositiva 4">
            <a:extLst>
              <a:ext uri="{FF2B5EF4-FFF2-40B4-BE49-F238E27FC236}">
                <a16:creationId xmlns:a16="http://schemas.microsoft.com/office/drawing/2014/main" id="{63465937-7979-46AC-B997-22F0C3FDDCE8}"/>
              </a:ext>
            </a:extLst>
          </p:cNvPr>
          <p:cNvSpPr>
            <a:spLocks noGrp="1"/>
          </p:cNvSpPr>
          <p:nvPr>
            <p:ph type="sldNum" sz="quarter" idx="12"/>
          </p:nvPr>
        </p:nvSpPr>
        <p:spPr>
          <a:xfrm>
            <a:off x="8610600" y="6356350"/>
            <a:ext cx="2743200" cy="365125"/>
          </a:xfrm>
          <a:prstGeom prst="rect">
            <a:avLst/>
          </a:prstGeom>
        </p:spPr>
        <p:txBody>
          <a:bodyPr/>
          <a:lstStyle/>
          <a:p>
            <a:fld id="{231C1B53-22B3-47EA-83E8-F87EB7E3BEF9}" type="slidenum">
              <a:rPr lang="es-AR" smtClean="0"/>
              <a:t>‹Nº›</a:t>
            </a:fld>
            <a:endParaRPr lang="es-AR"/>
          </a:p>
        </p:txBody>
      </p:sp>
    </p:spTree>
    <p:extLst>
      <p:ext uri="{BB962C8B-B14F-4D97-AF65-F5344CB8AC3E}">
        <p14:creationId xmlns:p14="http://schemas.microsoft.com/office/powerpoint/2010/main" val="37235892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A66233A9-4B5F-4AF7-96BC-810E149DBF45}"/>
              </a:ext>
            </a:extLst>
          </p:cNvPr>
          <p:cNvSpPr>
            <a:spLocks noGrp="1"/>
          </p:cNvSpPr>
          <p:nvPr>
            <p:ph type="dt" sz="half" idx="10"/>
          </p:nvPr>
        </p:nvSpPr>
        <p:spPr>
          <a:xfrm>
            <a:off x="838200" y="6356350"/>
            <a:ext cx="2743200" cy="365125"/>
          </a:xfrm>
          <a:prstGeom prst="rect">
            <a:avLst/>
          </a:prstGeom>
        </p:spPr>
        <p:txBody>
          <a:bodyPr/>
          <a:lstStyle/>
          <a:p>
            <a:fld id="{09BAB301-9C9E-4F49-B9C0-CD75FDBE5AA1}" type="datetimeFigureOut">
              <a:rPr lang="es-AR" smtClean="0"/>
              <a:t>17/3/2026</a:t>
            </a:fld>
            <a:endParaRPr lang="es-AR"/>
          </a:p>
        </p:txBody>
      </p:sp>
      <p:sp>
        <p:nvSpPr>
          <p:cNvPr id="3" name="Marcador de pie de página 2">
            <a:extLst>
              <a:ext uri="{FF2B5EF4-FFF2-40B4-BE49-F238E27FC236}">
                <a16:creationId xmlns:a16="http://schemas.microsoft.com/office/drawing/2014/main" id="{99842F2E-B9C8-4BB8-87AD-D685A3513465}"/>
              </a:ext>
            </a:extLst>
          </p:cNvPr>
          <p:cNvSpPr>
            <a:spLocks noGrp="1"/>
          </p:cNvSpPr>
          <p:nvPr>
            <p:ph type="ftr" sz="quarter" idx="11"/>
          </p:nvPr>
        </p:nvSpPr>
        <p:spPr>
          <a:xfrm>
            <a:off x="4038600" y="6356350"/>
            <a:ext cx="4114800" cy="365125"/>
          </a:xfrm>
          <a:prstGeom prst="rect">
            <a:avLst/>
          </a:prstGeom>
        </p:spPr>
        <p:txBody>
          <a:bodyPr/>
          <a:lstStyle/>
          <a:p>
            <a:endParaRPr lang="es-AR"/>
          </a:p>
        </p:txBody>
      </p:sp>
      <p:sp>
        <p:nvSpPr>
          <p:cNvPr id="4" name="Marcador de número de diapositiva 3">
            <a:extLst>
              <a:ext uri="{FF2B5EF4-FFF2-40B4-BE49-F238E27FC236}">
                <a16:creationId xmlns:a16="http://schemas.microsoft.com/office/drawing/2014/main" id="{74DAF392-2F41-4CF7-8939-B460A9082578}"/>
              </a:ext>
            </a:extLst>
          </p:cNvPr>
          <p:cNvSpPr>
            <a:spLocks noGrp="1"/>
          </p:cNvSpPr>
          <p:nvPr>
            <p:ph type="sldNum" sz="quarter" idx="12"/>
          </p:nvPr>
        </p:nvSpPr>
        <p:spPr>
          <a:xfrm>
            <a:off x="8610600" y="6356350"/>
            <a:ext cx="2743200" cy="365125"/>
          </a:xfrm>
          <a:prstGeom prst="rect">
            <a:avLst/>
          </a:prstGeom>
        </p:spPr>
        <p:txBody>
          <a:bodyPr/>
          <a:lstStyle/>
          <a:p>
            <a:fld id="{231C1B53-22B3-47EA-83E8-F87EB7E3BEF9}" type="slidenum">
              <a:rPr lang="es-AR" smtClean="0"/>
              <a:t>‹Nº›</a:t>
            </a:fld>
            <a:endParaRPr lang="es-AR"/>
          </a:p>
        </p:txBody>
      </p:sp>
    </p:spTree>
    <p:extLst>
      <p:ext uri="{BB962C8B-B14F-4D97-AF65-F5344CB8AC3E}">
        <p14:creationId xmlns:p14="http://schemas.microsoft.com/office/powerpoint/2010/main" val="301662987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39ED35F-852F-4EB1-9DBA-6704651B5BCC}"/>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s-ES"/>
              <a:t>Haga clic para modificar el estilo de título del patrón</a:t>
            </a:r>
            <a:endParaRPr lang="es-AR"/>
          </a:p>
        </p:txBody>
      </p:sp>
      <p:sp>
        <p:nvSpPr>
          <p:cNvPr id="3" name="Marcador de contenido 2">
            <a:extLst>
              <a:ext uri="{FF2B5EF4-FFF2-40B4-BE49-F238E27FC236}">
                <a16:creationId xmlns:a16="http://schemas.microsoft.com/office/drawing/2014/main" id="{F40B3F94-0B15-46C2-B453-289995C7D52E}"/>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texto 3">
            <a:extLst>
              <a:ext uri="{FF2B5EF4-FFF2-40B4-BE49-F238E27FC236}">
                <a16:creationId xmlns:a16="http://schemas.microsoft.com/office/drawing/2014/main" id="{787DD461-8778-4130-B1A3-CF9DB7004CB9}"/>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FD48CAFB-4AF2-43AD-A167-B926821A9AE7}"/>
              </a:ext>
            </a:extLst>
          </p:cNvPr>
          <p:cNvSpPr>
            <a:spLocks noGrp="1"/>
          </p:cNvSpPr>
          <p:nvPr>
            <p:ph type="dt" sz="half" idx="10"/>
          </p:nvPr>
        </p:nvSpPr>
        <p:spPr>
          <a:xfrm>
            <a:off x="838200" y="6356350"/>
            <a:ext cx="2743200" cy="365125"/>
          </a:xfrm>
          <a:prstGeom prst="rect">
            <a:avLst/>
          </a:prstGeom>
        </p:spPr>
        <p:txBody>
          <a:bodyPr/>
          <a:lstStyle/>
          <a:p>
            <a:fld id="{09BAB301-9C9E-4F49-B9C0-CD75FDBE5AA1}" type="datetimeFigureOut">
              <a:rPr lang="es-AR" smtClean="0"/>
              <a:t>17/3/2026</a:t>
            </a:fld>
            <a:endParaRPr lang="es-AR"/>
          </a:p>
        </p:txBody>
      </p:sp>
      <p:sp>
        <p:nvSpPr>
          <p:cNvPr id="6" name="Marcador de pie de página 5">
            <a:extLst>
              <a:ext uri="{FF2B5EF4-FFF2-40B4-BE49-F238E27FC236}">
                <a16:creationId xmlns:a16="http://schemas.microsoft.com/office/drawing/2014/main" id="{1321AF71-8EF5-4763-A8B9-FF0A9E281A40}"/>
              </a:ext>
            </a:extLst>
          </p:cNvPr>
          <p:cNvSpPr>
            <a:spLocks noGrp="1"/>
          </p:cNvSpPr>
          <p:nvPr>
            <p:ph type="ftr" sz="quarter" idx="11"/>
          </p:nvPr>
        </p:nvSpPr>
        <p:spPr>
          <a:xfrm>
            <a:off x="4038600" y="6356350"/>
            <a:ext cx="4114800" cy="365125"/>
          </a:xfrm>
          <a:prstGeom prst="rect">
            <a:avLst/>
          </a:prstGeom>
        </p:spPr>
        <p:txBody>
          <a:bodyPr/>
          <a:lstStyle/>
          <a:p>
            <a:endParaRPr lang="es-AR"/>
          </a:p>
        </p:txBody>
      </p:sp>
      <p:sp>
        <p:nvSpPr>
          <p:cNvPr id="7" name="Marcador de número de diapositiva 6">
            <a:extLst>
              <a:ext uri="{FF2B5EF4-FFF2-40B4-BE49-F238E27FC236}">
                <a16:creationId xmlns:a16="http://schemas.microsoft.com/office/drawing/2014/main" id="{BD9B6017-912B-43B1-9FE6-948F4A1BACCD}"/>
              </a:ext>
            </a:extLst>
          </p:cNvPr>
          <p:cNvSpPr>
            <a:spLocks noGrp="1"/>
          </p:cNvSpPr>
          <p:nvPr>
            <p:ph type="sldNum" sz="quarter" idx="12"/>
          </p:nvPr>
        </p:nvSpPr>
        <p:spPr>
          <a:xfrm>
            <a:off x="8610600" y="6356350"/>
            <a:ext cx="2743200" cy="365125"/>
          </a:xfrm>
          <a:prstGeom prst="rect">
            <a:avLst/>
          </a:prstGeom>
        </p:spPr>
        <p:txBody>
          <a:bodyPr/>
          <a:lstStyle/>
          <a:p>
            <a:fld id="{231C1B53-22B3-47EA-83E8-F87EB7E3BEF9}" type="slidenum">
              <a:rPr lang="es-AR" smtClean="0"/>
              <a:t>‹Nº›</a:t>
            </a:fld>
            <a:endParaRPr lang="es-AR"/>
          </a:p>
        </p:txBody>
      </p:sp>
    </p:spTree>
    <p:extLst>
      <p:ext uri="{BB962C8B-B14F-4D97-AF65-F5344CB8AC3E}">
        <p14:creationId xmlns:p14="http://schemas.microsoft.com/office/powerpoint/2010/main" val="9239371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A35AD9E-B6E1-47EC-B6A5-6BB6C1FB4FFD}"/>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s-ES"/>
              <a:t>Haga clic para modificar el estilo de título del patrón</a:t>
            </a:r>
            <a:endParaRPr lang="es-AR"/>
          </a:p>
        </p:txBody>
      </p:sp>
      <p:sp>
        <p:nvSpPr>
          <p:cNvPr id="3" name="Marcador de posición de imagen 2">
            <a:extLst>
              <a:ext uri="{FF2B5EF4-FFF2-40B4-BE49-F238E27FC236}">
                <a16:creationId xmlns:a16="http://schemas.microsoft.com/office/drawing/2014/main" id="{7E714287-E8E2-4B16-8C8C-2E4F3B165F08}"/>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AR"/>
          </a:p>
        </p:txBody>
      </p:sp>
      <p:sp>
        <p:nvSpPr>
          <p:cNvPr id="4" name="Marcador de texto 3">
            <a:extLst>
              <a:ext uri="{FF2B5EF4-FFF2-40B4-BE49-F238E27FC236}">
                <a16:creationId xmlns:a16="http://schemas.microsoft.com/office/drawing/2014/main" id="{19E149FB-7E23-4AE3-8CE5-F9DE620571A5}"/>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A661448F-6E05-4362-9AC2-305FF2447A22}"/>
              </a:ext>
            </a:extLst>
          </p:cNvPr>
          <p:cNvSpPr>
            <a:spLocks noGrp="1"/>
          </p:cNvSpPr>
          <p:nvPr>
            <p:ph type="dt" sz="half" idx="10"/>
          </p:nvPr>
        </p:nvSpPr>
        <p:spPr>
          <a:xfrm>
            <a:off x="838200" y="6356350"/>
            <a:ext cx="2743200" cy="365125"/>
          </a:xfrm>
          <a:prstGeom prst="rect">
            <a:avLst/>
          </a:prstGeom>
        </p:spPr>
        <p:txBody>
          <a:bodyPr/>
          <a:lstStyle/>
          <a:p>
            <a:fld id="{09BAB301-9C9E-4F49-B9C0-CD75FDBE5AA1}" type="datetimeFigureOut">
              <a:rPr lang="es-AR" smtClean="0"/>
              <a:t>17/3/2026</a:t>
            </a:fld>
            <a:endParaRPr lang="es-AR"/>
          </a:p>
        </p:txBody>
      </p:sp>
      <p:sp>
        <p:nvSpPr>
          <p:cNvPr id="6" name="Marcador de pie de página 5">
            <a:extLst>
              <a:ext uri="{FF2B5EF4-FFF2-40B4-BE49-F238E27FC236}">
                <a16:creationId xmlns:a16="http://schemas.microsoft.com/office/drawing/2014/main" id="{EA639753-317B-4D0E-8C0B-193E1548C680}"/>
              </a:ext>
            </a:extLst>
          </p:cNvPr>
          <p:cNvSpPr>
            <a:spLocks noGrp="1"/>
          </p:cNvSpPr>
          <p:nvPr>
            <p:ph type="ftr" sz="quarter" idx="11"/>
          </p:nvPr>
        </p:nvSpPr>
        <p:spPr>
          <a:xfrm>
            <a:off x="4038600" y="6356350"/>
            <a:ext cx="4114800" cy="365125"/>
          </a:xfrm>
          <a:prstGeom prst="rect">
            <a:avLst/>
          </a:prstGeom>
        </p:spPr>
        <p:txBody>
          <a:bodyPr/>
          <a:lstStyle/>
          <a:p>
            <a:endParaRPr lang="es-AR"/>
          </a:p>
        </p:txBody>
      </p:sp>
      <p:sp>
        <p:nvSpPr>
          <p:cNvPr id="7" name="Marcador de número de diapositiva 6">
            <a:extLst>
              <a:ext uri="{FF2B5EF4-FFF2-40B4-BE49-F238E27FC236}">
                <a16:creationId xmlns:a16="http://schemas.microsoft.com/office/drawing/2014/main" id="{00C4ABA5-82F4-4A8F-A177-6E6B32C8DDF0}"/>
              </a:ext>
            </a:extLst>
          </p:cNvPr>
          <p:cNvSpPr>
            <a:spLocks noGrp="1"/>
          </p:cNvSpPr>
          <p:nvPr>
            <p:ph type="sldNum" sz="quarter" idx="12"/>
          </p:nvPr>
        </p:nvSpPr>
        <p:spPr>
          <a:xfrm>
            <a:off x="8610600" y="6356350"/>
            <a:ext cx="2743200" cy="365125"/>
          </a:xfrm>
          <a:prstGeom prst="rect">
            <a:avLst/>
          </a:prstGeom>
        </p:spPr>
        <p:txBody>
          <a:bodyPr/>
          <a:lstStyle/>
          <a:p>
            <a:fld id="{231C1B53-22B3-47EA-83E8-F87EB7E3BEF9}" type="slidenum">
              <a:rPr lang="es-AR" smtClean="0"/>
              <a:t>‹Nº›</a:t>
            </a:fld>
            <a:endParaRPr lang="es-AR"/>
          </a:p>
        </p:txBody>
      </p:sp>
    </p:spTree>
    <p:extLst>
      <p:ext uri="{BB962C8B-B14F-4D97-AF65-F5344CB8AC3E}">
        <p14:creationId xmlns:p14="http://schemas.microsoft.com/office/powerpoint/2010/main" val="16671937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9" name="Imagen 8">
            <a:extLst>
              <a:ext uri="{FF2B5EF4-FFF2-40B4-BE49-F238E27FC236}">
                <a16:creationId xmlns:a16="http://schemas.microsoft.com/office/drawing/2014/main" id="{6E5C2B2C-4E1E-4B87-8F54-63A0DE0C971E}"/>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0178326" y="36703"/>
            <a:ext cx="1942856" cy="720000"/>
          </a:xfrm>
          <a:prstGeom prst="rect">
            <a:avLst/>
          </a:prstGeom>
        </p:spPr>
      </p:pic>
      <p:sp>
        <p:nvSpPr>
          <p:cNvPr id="10" name="Rectángulo 9">
            <a:extLst>
              <a:ext uri="{FF2B5EF4-FFF2-40B4-BE49-F238E27FC236}">
                <a16:creationId xmlns:a16="http://schemas.microsoft.com/office/drawing/2014/main" id="{445CE640-EBC7-4F4A-8D75-AA481C299428}"/>
              </a:ext>
            </a:extLst>
          </p:cNvPr>
          <p:cNvSpPr/>
          <p:nvPr userDrawn="1"/>
        </p:nvSpPr>
        <p:spPr>
          <a:xfrm>
            <a:off x="831896" y="-3509"/>
            <a:ext cx="9289143" cy="960133"/>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pic>
        <p:nvPicPr>
          <p:cNvPr id="5" name="Imagen 4">
            <a:extLst>
              <a:ext uri="{FF2B5EF4-FFF2-40B4-BE49-F238E27FC236}">
                <a16:creationId xmlns:a16="http://schemas.microsoft.com/office/drawing/2014/main" id="{CBFC90A9-141E-423D-851F-27BE0B33D799}"/>
              </a:ext>
            </a:extLst>
          </p:cNvPr>
          <p:cNvPicPr>
            <a:picLocks noChangeAspect="1"/>
          </p:cNvPicPr>
          <p:nvPr userDrawn="1"/>
        </p:nvPicPr>
        <p:blipFill>
          <a:blip r:embed="rId14"/>
          <a:stretch>
            <a:fillRect/>
          </a:stretch>
        </p:blipFill>
        <p:spPr>
          <a:xfrm>
            <a:off x="70325" y="58834"/>
            <a:ext cx="643128" cy="722376"/>
          </a:xfrm>
          <a:prstGeom prst="rect">
            <a:avLst/>
          </a:prstGeom>
        </p:spPr>
      </p:pic>
      <p:pic>
        <p:nvPicPr>
          <p:cNvPr id="2" name="Imagen 1">
            <a:extLst>
              <a:ext uri="{FF2B5EF4-FFF2-40B4-BE49-F238E27FC236}">
                <a16:creationId xmlns:a16="http://schemas.microsoft.com/office/drawing/2014/main" id="{A993C3DA-F10B-169B-5EFD-EB4DAD0A0A5D}"/>
              </a:ext>
            </a:extLst>
          </p:cNvPr>
          <p:cNvPicPr>
            <a:picLocks noChangeAspect="1"/>
          </p:cNvPicPr>
          <p:nvPr userDrawn="1"/>
        </p:nvPicPr>
        <p:blipFill>
          <a:blip r:embed="rId15"/>
          <a:stretch>
            <a:fillRect/>
          </a:stretch>
        </p:blipFill>
        <p:spPr>
          <a:xfrm>
            <a:off x="0" y="806589"/>
            <a:ext cx="12192000" cy="6102096"/>
          </a:xfrm>
          <a:prstGeom prst="rect">
            <a:avLst/>
          </a:prstGeom>
        </p:spPr>
      </p:pic>
      <p:pic>
        <p:nvPicPr>
          <p:cNvPr id="3" name="Imagen 2">
            <a:extLst>
              <a:ext uri="{FF2B5EF4-FFF2-40B4-BE49-F238E27FC236}">
                <a16:creationId xmlns:a16="http://schemas.microsoft.com/office/drawing/2014/main" id="{AF92947F-3A5B-4480-BF62-3051BB406B6F}"/>
              </a:ext>
            </a:extLst>
          </p:cNvPr>
          <p:cNvPicPr>
            <a:picLocks noChangeAspect="1"/>
          </p:cNvPicPr>
          <p:nvPr userDrawn="1"/>
        </p:nvPicPr>
        <p:blipFill>
          <a:blip r:embed="rId16"/>
          <a:stretch>
            <a:fillRect/>
          </a:stretch>
        </p:blipFill>
        <p:spPr>
          <a:xfrm>
            <a:off x="10741938" y="1818367"/>
            <a:ext cx="1279093" cy="1260000"/>
          </a:xfrm>
          <a:prstGeom prst="rect">
            <a:avLst/>
          </a:prstGeom>
        </p:spPr>
      </p:pic>
    </p:spTree>
    <p:extLst>
      <p:ext uri="{BB962C8B-B14F-4D97-AF65-F5344CB8AC3E}">
        <p14:creationId xmlns:p14="http://schemas.microsoft.com/office/powerpoint/2010/main" val="41871428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70" y="0"/>
            <a:ext cx="12274943" cy="7056000"/>
          </a:xfrm>
          <a:prstGeom prst="rect">
            <a:avLst/>
          </a:prstGeom>
        </p:spPr>
      </p:pic>
      <p:sp>
        <p:nvSpPr>
          <p:cNvPr id="5" name="Rectangle 5">
            <a:extLst>
              <a:ext uri="{FF2B5EF4-FFF2-40B4-BE49-F238E27FC236}">
                <a16:creationId xmlns:a16="http://schemas.microsoft.com/office/drawing/2014/main" id="{BD24B419-E329-4F2C-8A00-2E59BC9B26DB}"/>
              </a:ext>
            </a:extLst>
          </p:cNvPr>
          <p:cNvSpPr>
            <a:spLocks noChangeArrowheads="1"/>
          </p:cNvSpPr>
          <p:nvPr/>
        </p:nvSpPr>
        <p:spPr bwMode="auto">
          <a:xfrm>
            <a:off x="1774130" y="6376770"/>
            <a:ext cx="8642350" cy="423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5000" rIns="90000" bIns="45000"/>
          <a:lstStyle>
            <a:lvl1pPr marL="342900" indent="-325438" defTabSz="449263">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b="1">
                <a:solidFill>
                  <a:schemeClr val="tx1"/>
                </a:solidFill>
                <a:latin typeface="Arial" panose="020B0604020202020204" pitchFamily="34" charset="0"/>
                <a:cs typeface="Arial" panose="020B0604020202020204" pitchFamily="34" charset="0"/>
              </a:defRPr>
            </a:lvl1pPr>
            <a:lvl2pPr marL="742950" indent="-285750" defTabSz="449263">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b="1">
                <a:solidFill>
                  <a:schemeClr val="tx1"/>
                </a:solidFill>
                <a:latin typeface="Arial" panose="020B0604020202020204" pitchFamily="34" charset="0"/>
                <a:cs typeface="Arial" panose="020B0604020202020204" pitchFamily="34" charset="0"/>
              </a:defRPr>
            </a:lvl2pPr>
            <a:lvl3pPr marL="1143000" indent="-228600" defTabSz="449263">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b="1">
                <a:solidFill>
                  <a:schemeClr val="tx1"/>
                </a:solidFill>
                <a:latin typeface="Arial" panose="020B0604020202020204" pitchFamily="34" charset="0"/>
                <a:cs typeface="Arial" panose="020B0604020202020204" pitchFamily="34" charset="0"/>
              </a:defRPr>
            </a:lvl3pPr>
            <a:lvl4pPr marL="1600200" indent="-228600" defTabSz="449263">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b="1">
                <a:solidFill>
                  <a:schemeClr val="tx1"/>
                </a:solidFill>
                <a:latin typeface="Arial" panose="020B0604020202020204" pitchFamily="34" charset="0"/>
                <a:cs typeface="Arial" panose="020B0604020202020204" pitchFamily="34" charset="0"/>
              </a:defRPr>
            </a:lvl4pPr>
            <a:lvl5pPr marL="2057400" indent="-228600" defTabSz="449263">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b="1">
                <a:solidFill>
                  <a:schemeClr val="tx1"/>
                </a:solidFill>
                <a:latin typeface="Arial" panose="020B0604020202020204" pitchFamily="34" charset="0"/>
                <a:cs typeface="Arial" panose="020B0604020202020204" pitchFamily="34" charset="0"/>
              </a:defRPr>
            </a:lvl5pPr>
            <a:lvl6pPr marL="2514600" indent="-228600" defTabSz="449263" eaLnBrk="0" fontAlgn="base" hangingPunct="0">
              <a:spcBef>
                <a:spcPct val="0"/>
              </a:spcBef>
              <a:spcAft>
                <a:spcPct val="0"/>
              </a:spcAft>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b="1">
                <a:solidFill>
                  <a:schemeClr val="tx1"/>
                </a:solidFill>
                <a:latin typeface="Arial" panose="020B0604020202020204" pitchFamily="34" charset="0"/>
                <a:cs typeface="Arial" panose="020B0604020202020204" pitchFamily="34" charset="0"/>
              </a:defRPr>
            </a:lvl6pPr>
            <a:lvl7pPr marL="2971800" indent="-228600" defTabSz="449263" eaLnBrk="0" fontAlgn="base" hangingPunct="0">
              <a:spcBef>
                <a:spcPct val="0"/>
              </a:spcBef>
              <a:spcAft>
                <a:spcPct val="0"/>
              </a:spcAft>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b="1">
                <a:solidFill>
                  <a:schemeClr val="tx1"/>
                </a:solidFill>
                <a:latin typeface="Arial" panose="020B0604020202020204" pitchFamily="34" charset="0"/>
                <a:cs typeface="Arial" panose="020B0604020202020204" pitchFamily="34" charset="0"/>
              </a:defRPr>
            </a:lvl7pPr>
            <a:lvl8pPr marL="3429000" indent="-228600" defTabSz="449263" eaLnBrk="0" fontAlgn="base" hangingPunct="0">
              <a:spcBef>
                <a:spcPct val="0"/>
              </a:spcBef>
              <a:spcAft>
                <a:spcPct val="0"/>
              </a:spcAft>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b="1">
                <a:solidFill>
                  <a:schemeClr val="tx1"/>
                </a:solidFill>
                <a:latin typeface="Arial" panose="020B0604020202020204" pitchFamily="34" charset="0"/>
                <a:cs typeface="Arial" panose="020B0604020202020204" pitchFamily="34" charset="0"/>
              </a:defRPr>
            </a:lvl8pPr>
            <a:lvl9pPr marL="3886200" indent="-228600" defTabSz="449263" eaLnBrk="0" fontAlgn="base" hangingPunct="0">
              <a:spcBef>
                <a:spcPct val="0"/>
              </a:spcBef>
              <a:spcAft>
                <a:spcPct val="0"/>
              </a:spcAft>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b="1">
                <a:solidFill>
                  <a:schemeClr val="tx1"/>
                </a:solidFill>
                <a:latin typeface="Arial" panose="020B0604020202020204" pitchFamily="34" charset="0"/>
                <a:cs typeface="Arial" panose="020B0604020202020204" pitchFamily="34" charset="0"/>
              </a:defRPr>
            </a:lvl9pPr>
          </a:lstStyle>
          <a:p>
            <a:pPr algn="ctr" eaLnBrk="1">
              <a:lnSpc>
                <a:spcPct val="80000"/>
              </a:lnSpc>
              <a:spcBef>
                <a:spcPts val="700"/>
              </a:spcBef>
            </a:pPr>
            <a:r>
              <a:rPr lang="es-AR" altLang="es-ES" sz="1200" b="0" dirty="0">
                <a:solidFill>
                  <a:srgbClr val="000000"/>
                </a:solidFill>
              </a:rPr>
              <a:t>Av. Belgrano 990 piso 9º (C1092AAW) Buenos Aires, Argentina.</a:t>
            </a:r>
          </a:p>
          <a:p>
            <a:pPr algn="ctr" eaLnBrk="1">
              <a:lnSpc>
                <a:spcPct val="80000"/>
              </a:lnSpc>
              <a:spcBef>
                <a:spcPts val="250"/>
              </a:spcBef>
            </a:pPr>
            <a:r>
              <a:rPr lang="es-AR" altLang="es-ES" sz="1200" b="0" dirty="0">
                <a:solidFill>
                  <a:srgbClr val="000000"/>
                </a:solidFill>
              </a:rPr>
              <a:t> Tel.: (54-9) 5011-0145 - info@dediego.com.ar - dediego.com.ar</a:t>
            </a:r>
            <a:endParaRPr lang="es-AR" altLang="es-ES" sz="1400" b="0" dirty="0">
              <a:solidFill>
                <a:srgbClr val="000000"/>
              </a:solidFill>
            </a:endParaRPr>
          </a:p>
        </p:txBody>
      </p:sp>
      <p:sp>
        <p:nvSpPr>
          <p:cNvPr id="2" name="CuadroTexto 1">
            <a:extLst>
              <a:ext uri="{FF2B5EF4-FFF2-40B4-BE49-F238E27FC236}">
                <a16:creationId xmlns:a16="http://schemas.microsoft.com/office/drawing/2014/main" id="{304A1711-2DB8-6CEB-9472-0F350106DCDA}"/>
              </a:ext>
            </a:extLst>
          </p:cNvPr>
          <p:cNvSpPr txBox="1"/>
          <p:nvPr/>
        </p:nvSpPr>
        <p:spPr>
          <a:xfrm>
            <a:off x="855787" y="4372953"/>
            <a:ext cx="10480425" cy="1954381"/>
          </a:xfrm>
          <a:prstGeom prst="rect">
            <a:avLst/>
          </a:prstGeom>
          <a:noFill/>
        </p:spPr>
        <p:txBody>
          <a:bodyPr wrap="square" lIns="91440" tIns="45720" rIns="91440" bIns="45720" rtlCol="0" anchor="t">
            <a:spAutoFit/>
          </a:bodyPr>
          <a:ls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s-MX" sz="2000" b="1" i="1" dirty="0">
                <a:latin typeface="Times New Roman" panose="02020603050405020304" pitchFamily="18" charset="0"/>
                <a:cs typeface="Times New Roman" panose="02020603050405020304" pitchFamily="18" charset="0"/>
              </a:rPr>
              <a:t>Dr. Julián A. de Diego</a:t>
            </a:r>
          </a:p>
          <a:p>
            <a:pPr algn="ctr"/>
            <a:r>
              <a:rPr lang="es-MX" sz="500" b="1" i="1" dirty="0">
                <a:latin typeface="Times New Roman" panose="02020603050405020304" pitchFamily="18" charset="0"/>
                <a:cs typeface="Times New Roman" panose="02020603050405020304" pitchFamily="18" charset="0"/>
              </a:rPr>
              <a:t> </a:t>
            </a:r>
          </a:p>
          <a:p>
            <a:pPr algn="just"/>
            <a:r>
              <a:rPr lang="es-MX" sz="1200" b="0" i="0" u="none" strike="noStrike" dirty="0">
                <a:solidFill>
                  <a:srgbClr val="000000"/>
                </a:solidFill>
                <a:effectLst/>
                <a:latin typeface="Arial" panose="020B0604020202020204" pitchFamily="34" charset="0"/>
              </a:rPr>
              <a:t>Abogado, Doctor en Ciencias Jurídicas. Profesor Emérito de la Pontificia Universidad Católica Argentina. Catedrático de Derecho del Trabajo y de la Seguridad Social. Director Honorario del Posgrado en Conducción de RRHH de la UCA. Profesor Invitado en Universidades nacionales y extranjeras en Carreras de Grado</a:t>
            </a:r>
            <a:r>
              <a:rPr lang="es-MX" sz="1200" dirty="0">
                <a:solidFill>
                  <a:srgbClr val="000000"/>
                </a:solidFill>
                <a:latin typeface="Arial" panose="020B0604020202020204" pitchFamily="34" charset="0"/>
              </a:rPr>
              <a:t>, de Posgrado, y en Doctorados y Maestrías. </a:t>
            </a:r>
            <a:r>
              <a:rPr lang="es-MX" sz="1200" dirty="0" err="1">
                <a:solidFill>
                  <a:srgbClr val="000000"/>
                </a:solidFill>
                <a:latin typeface="Arial" panose="020B0604020202020204" pitchFamily="34" charset="0"/>
              </a:rPr>
              <a:t>Singularity</a:t>
            </a:r>
            <a:r>
              <a:rPr lang="es-MX" sz="1200" dirty="0">
                <a:solidFill>
                  <a:srgbClr val="000000"/>
                </a:solidFill>
                <a:latin typeface="Arial" panose="020B0604020202020204" pitchFamily="34" charset="0"/>
              </a:rPr>
              <a:t> </a:t>
            </a:r>
            <a:r>
              <a:rPr lang="es-MX" sz="1200" dirty="0" err="1">
                <a:solidFill>
                  <a:srgbClr val="000000"/>
                </a:solidFill>
                <a:latin typeface="Arial" panose="020B0604020202020204" pitchFamily="34" charset="0"/>
              </a:rPr>
              <a:t>University</a:t>
            </a:r>
            <a:r>
              <a:rPr lang="es-MX" sz="1200" dirty="0">
                <a:solidFill>
                  <a:srgbClr val="000000"/>
                </a:solidFill>
                <a:latin typeface="Arial" panose="020B0604020202020204" pitchFamily="34" charset="0"/>
              </a:rPr>
              <a:t>, </a:t>
            </a:r>
            <a:r>
              <a:rPr lang="es-MX" sz="1200" dirty="0" err="1">
                <a:solidFill>
                  <a:srgbClr val="000000"/>
                </a:solidFill>
                <a:latin typeface="Arial" panose="020B0604020202020204" pitchFamily="34" charset="0"/>
              </a:rPr>
              <a:t>Leadership</a:t>
            </a:r>
            <a:r>
              <a:rPr lang="es-MX" sz="1200" dirty="0">
                <a:solidFill>
                  <a:srgbClr val="000000"/>
                </a:solidFill>
                <a:latin typeface="Arial" panose="020B0604020202020204" pitchFamily="34" charset="0"/>
              </a:rPr>
              <a:t>: </a:t>
            </a:r>
            <a:r>
              <a:rPr lang="es-MX" sz="1200" dirty="0" err="1">
                <a:solidFill>
                  <a:srgbClr val="000000"/>
                </a:solidFill>
                <a:latin typeface="Arial" panose="020B0604020202020204" pitchFamily="34" charset="0"/>
              </a:rPr>
              <a:t>Insight</a:t>
            </a:r>
            <a:r>
              <a:rPr lang="es-MX" sz="1200" dirty="0">
                <a:solidFill>
                  <a:srgbClr val="000000"/>
                </a:solidFill>
                <a:latin typeface="Arial" panose="020B0604020202020204" pitchFamily="34" charset="0"/>
              </a:rPr>
              <a:t> </a:t>
            </a:r>
            <a:r>
              <a:rPr lang="es-MX" sz="1200" dirty="0" err="1">
                <a:solidFill>
                  <a:srgbClr val="000000"/>
                </a:solidFill>
                <a:latin typeface="Arial" panose="020B0604020202020204" pitchFamily="34" charset="0"/>
              </a:rPr>
              <a:t>Out</a:t>
            </a:r>
            <a:r>
              <a:rPr lang="es-MX" sz="1200" dirty="0">
                <a:solidFill>
                  <a:srgbClr val="000000"/>
                </a:solidFill>
                <a:latin typeface="Arial" panose="020B0604020202020204" pitchFamily="34" charset="0"/>
              </a:rPr>
              <a:t> 2018 (LIO), Silicon Valley, California. Académico de Número en el Sitial de José M. Paz de la Academia Nacional de Ciencias Morales y Políticas, Académico Correspondiente de la Real Academia de Ciencias Morales y Políticas de España. Académico de Número de la Academia Nacional de Educación y Protesorero de la Comisión Directiva. Juez </a:t>
            </a:r>
            <a:r>
              <a:rPr lang="es-AR" sz="1200" dirty="0">
                <a:solidFill>
                  <a:srgbClr val="000000"/>
                </a:solidFill>
                <a:latin typeface="Arial" panose="020B0604020202020204" pitchFamily="34" charset="0"/>
              </a:rPr>
              <a:t>Arbitral de la Comisión Técnica Mixta de Salto Grande.</a:t>
            </a:r>
            <a:endParaRPr lang="es-AR" sz="1200" dirty="0">
              <a:latin typeface="Arial" panose="020B0604020202020204" pitchFamily="34" charset="0"/>
            </a:endParaRPr>
          </a:p>
          <a:p>
            <a:pPr algn="ctr"/>
            <a:br>
              <a:rPr lang="es-AR" sz="1200" dirty="0">
                <a:latin typeface="Arial" panose="020B0604020202020204" pitchFamily="34" charset="0"/>
              </a:rPr>
            </a:br>
            <a:r>
              <a:rPr lang="es-AR" sz="1200" b="1" i="1" dirty="0">
                <a:latin typeface="Arial"/>
                <a:cs typeface="Arial"/>
              </a:rPr>
              <a:t>Marzo 2026</a:t>
            </a:r>
          </a:p>
        </p:txBody>
      </p:sp>
      <p:sp>
        <p:nvSpPr>
          <p:cNvPr id="3" name="CuadroTexto 2">
            <a:extLst>
              <a:ext uri="{FF2B5EF4-FFF2-40B4-BE49-F238E27FC236}">
                <a16:creationId xmlns:a16="http://schemas.microsoft.com/office/drawing/2014/main" id="{E5BD9FFE-FCA2-B996-6B4E-E19661467BA5}"/>
              </a:ext>
            </a:extLst>
          </p:cNvPr>
          <p:cNvSpPr txBox="1"/>
          <p:nvPr/>
        </p:nvSpPr>
        <p:spPr>
          <a:xfrm>
            <a:off x="14068" y="2573674"/>
            <a:ext cx="12181182" cy="830997"/>
          </a:xfrm>
          <a:prstGeom prst="rect">
            <a:avLst/>
          </a:prstGeom>
          <a:noFill/>
        </p:spPr>
        <p:txBody>
          <a:bodyPr wrap="square" lIns="91440" tIns="45720" rIns="91440" bIns="45720" rtlCol="0" anchor="t">
            <a:spAutoFit/>
          </a:bodyPr>
          <a:lstStyle/>
          <a:p>
            <a:pPr algn="ctr"/>
            <a:r>
              <a:rPr lang="es-MX" sz="4800" b="1" i="1" dirty="0">
                <a:latin typeface="Times New Roman"/>
                <a:cs typeface="Times New Roman"/>
              </a:rPr>
              <a:t>LA LEY DE MODERNIZACIÓN LABORAL</a:t>
            </a:r>
          </a:p>
        </p:txBody>
      </p:sp>
      <p:sp>
        <p:nvSpPr>
          <p:cNvPr id="4" name="Rectángulo: esquinas redondeadas 3">
            <a:extLst>
              <a:ext uri="{FF2B5EF4-FFF2-40B4-BE49-F238E27FC236}">
                <a16:creationId xmlns:a16="http://schemas.microsoft.com/office/drawing/2014/main" id="{8C04804F-A2B4-1CB1-1E37-D100E7D9B2EE}"/>
              </a:ext>
            </a:extLst>
          </p:cNvPr>
          <p:cNvSpPr/>
          <p:nvPr/>
        </p:nvSpPr>
        <p:spPr>
          <a:xfrm>
            <a:off x="4238176" y="3479992"/>
            <a:ext cx="3715654" cy="698620"/>
          </a:xfrm>
          <a:prstGeom prst="roundRect">
            <a:avLst/>
          </a:prstGeom>
          <a:noFill/>
          <a:ln w="254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wrap="square" lIns="90000" tIns="72000" bIns="72000" rtlCol="0" anchor="ctr"/>
          <a:lstStyle/>
          <a:p>
            <a:pPr algn="ctr"/>
            <a:r>
              <a:rPr lang="es-AR" sz="2800" b="1" dirty="0">
                <a:solidFill>
                  <a:srgbClr val="FF0000"/>
                </a:solidFill>
                <a:effectLst>
                  <a:outerShdw blurRad="38100" dist="38100" dir="2700000" algn="tl">
                    <a:srgbClr val="000000">
                      <a:alpha val="43137"/>
                    </a:srgbClr>
                  </a:outerShdw>
                </a:effectLst>
                <a:latin typeface="+mj-lt"/>
              </a:rPr>
              <a:t>LEY 27.802</a:t>
            </a:r>
          </a:p>
        </p:txBody>
      </p:sp>
      <p:pic>
        <p:nvPicPr>
          <p:cNvPr id="1026" name="Picture 2">
            <a:extLst>
              <a:ext uri="{FF2B5EF4-FFF2-40B4-BE49-F238E27FC236}">
                <a16:creationId xmlns:a16="http://schemas.microsoft.com/office/drawing/2014/main" id="{FDA7C91F-ECEE-1BD4-669F-5EF087CD1F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97514" y="839955"/>
            <a:ext cx="2590800" cy="76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580255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555F11-6B5F-847B-1F84-E2EAD27042FC}"/>
            </a:ext>
          </a:extLst>
        </p:cNvPr>
        <p:cNvGrpSpPr/>
        <p:nvPr/>
      </p:nvGrpSpPr>
      <p:grpSpPr>
        <a:xfrm>
          <a:off x="0" y="0"/>
          <a:ext cx="0" cy="0"/>
          <a:chOff x="0" y="0"/>
          <a:chExt cx="0" cy="0"/>
        </a:xfrm>
      </p:grpSpPr>
      <p:sp>
        <p:nvSpPr>
          <p:cNvPr id="2" name="Rectángulo: esquinas redondeadas 1">
            <a:extLst>
              <a:ext uri="{FF2B5EF4-FFF2-40B4-BE49-F238E27FC236}">
                <a16:creationId xmlns:a16="http://schemas.microsoft.com/office/drawing/2014/main" id="{F5A791A3-EA13-BFE8-CD62-2AA7A8E87F1E}"/>
              </a:ext>
            </a:extLst>
          </p:cNvPr>
          <p:cNvSpPr/>
          <p:nvPr/>
        </p:nvSpPr>
        <p:spPr>
          <a:xfrm>
            <a:off x="3643085" y="130628"/>
            <a:ext cx="4920342" cy="551789"/>
          </a:xfrm>
          <a:prstGeom prst="roundRect">
            <a:avLst/>
          </a:prstGeom>
          <a:noFill/>
          <a:ln w="254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wrap="square" lIns="90000" tIns="72000" bIns="72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2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Light"/>
                <a:ea typeface="+mn-ea"/>
                <a:cs typeface="+mn-cs"/>
              </a:rPr>
              <a:t>LA LEY DE MODERNIZACIÓN LABORAL</a:t>
            </a:r>
          </a:p>
        </p:txBody>
      </p:sp>
      <p:sp>
        <p:nvSpPr>
          <p:cNvPr id="6" name="CuadroTexto 5">
            <a:extLst>
              <a:ext uri="{FF2B5EF4-FFF2-40B4-BE49-F238E27FC236}">
                <a16:creationId xmlns:a16="http://schemas.microsoft.com/office/drawing/2014/main" id="{70E5B368-C9AD-73BA-7A69-0AA3BE637041}"/>
              </a:ext>
            </a:extLst>
          </p:cNvPr>
          <p:cNvSpPr txBox="1"/>
          <p:nvPr/>
        </p:nvSpPr>
        <p:spPr>
          <a:xfrm>
            <a:off x="3089275" y="5628641"/>
            <a:ext cx="6013450" cy="1200329"/>
          </a:xfrm>
          <a:prstGeom prst="rect">
            <a:avLst/>
          </a:prstGeom>
          <a:noFill/>
          <a:ln>
            <a:solidFill>
              <a:schemeClr val="tx1"/>
            </a:solidFill>
          </a:ln>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s-AR" sz="800" b="0" i="0" u="none" strike="noStrike" kern="1200" cap="none" spc="0" normalizeH="0" baseline="0" noProof="0" dirty="0">
                <a:ln>
                  <a:noFill/>
                </a:ln>
                <a:solidFill>
                  <a:prstClr val="black"/>
                </a:solidFill>
                <a:effectLst/>
                <a:uLnTx/>
                <a:uFillTx/>
                <a:latin typeface="Calibri"/>
                <a:ea typeface="+mn-ea"/>
                <a:cs typeface="+mn-cs"/>
              </a:rPr>
              <a:t>Artículo 17.- </a:t>
            </a:r>
            <a:r>
              <a:rPr kumimoji="0" lang="es-AR" sz="800" b="1" i="0" u="none" strike="noStrike" kern="1200" cap="none" spc="0" normalizeH="0" baseline="0" noProof="0" dirty="0" err="1">
                <a:ln>
                  <a:noFill/>
                </a:ln>
                <a:solidFill>
                  <a:prstClr val="black"/>
                </a:solidFill>
                <a:effectLst/>
                <a:uLnTx/>
                <a:uFillTx/>
                <a:latin typeface="Calibri"/>
                <a:ea typeface="+mn-ea"/>
                <a:cs typeface="+mn-cs"/>
              </a:rPr>
              <a:t>Sustitúyese</a:t>
            </a:r>
            <a:r>
              <a:rPr kumimoji="0" lang="es-AR" sz="800" b="1" i="0" u="none" strike="noStrike" kern="1200" cap="none" spc="0" normalizeH="0" baseline="0" noProof="0" dirty="0">
                <a:ln>
                  <a:noFill/>
                </a:ln>
                <a:solidFill>
                  <a:prstClr val="black"/>
                </a:solidFill>
                <a:effectLst/>
                <a:uLnTx/>
                <a:uFillTx/>
                <a:latin typeface="Calibri"/>
                <a:ea typeface="+mn-ea"/>
                <a:cs typeface="+mn-cs"/>
              </a:rPr>
              <a:t> el artículo 29 bis</a:t>
            </a:r>
            <a:r>
              <a:rPr kumimoji="0" lang="es-AR" sz="800" b="0" i="0" u="none" strike="noStrike" kern="1200" cap="none" spc="0" normalizeH="0" baseline="0" noProof="0" dirty="0">
                <a:ln>
                  <a:noFill/>
                </a:ln>
                <a:solidFill>
                  <a:prstClr val="black"/>
                </a:solidFill>
                <a:effectLst/>
                <a:uLnTx/>
                <a:uFillTx/>
                <a:latin typeface="Calibri"/>
                <a:ea typeface="+mn-ea"/>
                <a:cs typeface="+mn-cs"/>
              </a:rPr>
              <a:t> de la Ley de Contrato de Trabajo </a:t>
            </a:r>
            <a:r>
              <a:rPr kumimoji="0" lang="es-AR" sz="800" b="0" i="0" u="none" strike="noStrike" kern="1200" cap="none" spc="0" normalizeH="0" baseline="0" noProof="0" dirty="0" err="1">
                <a:ln>
                  <a:noFill/>
                </a:ln>
                <a:solidFill>
                  <a:prstClr val="black"/>
                </a:solidFill>
                <a:effectLst/>
                <a:uLnTx/>
                <a:uFillTx/>
                <a:latin typeface="Calibri"/>
                <a:ea typeface="+mn-ea"/>
                <a:cs typeface="+mn-cs"/>
              </a:rPr>
              <a:t>N°</a:t>
            </a:r>
            <a:r>
              <a:rPr kumimoji="0" lang="es-AR" sz="800" b="0" i="0" u="none" strike="noStrike" kern="1200" cap="none" spc="0" normalizeH="0" baseline="0" noProof="0" dirty="0">
                <a:ln>
                  <a:noFill/>
                </a:ln>
                <a:solidFill>
                  <a:prstClr val="black"/>
                </a:solidFill>
                <a:effectLst/>
                <a:uLnTx/>
                <a:uFillTx/>
                <a:latin typeface="Calibri"/>
                <a:ea typeface="+mn-ea"/>
                <a:cs typeface="+mn-cs"/>
              </a:rPr>
              <a:t> 20.744 (</a:t>
            </a:r>
            <a:r>
              <a:rPr kumimoji="0" lang="es-AR" sz="800" b="0" i="0" u="none" strike="noStrike" kern="1200" cap="none" spc="0" normalizeH="0" baseline="0" noProof="0" dirty="0" err="1">
                <a:ln>
                  <a:noFill/>
                </a:ln>
                <a:solidFill>
                  <a:prstClr val="black"/>
                </a:solidFill>
                <a:effectLst/>
                <a:uLnTx/>
                <a:uFillTx/>
                <a:latin typeface="Calibri"/>
                <a:ea typeface="+mn-ea"/>
                <a:cs typeface="+mn-cs"/>
              </a:rPr>
              <a:t>t.o</a:t>
            </a:r>
            <a:r>
              <a:rPr kumimoji="0" lang="es-AR" sz="800" b="0" i="0" u="none" strike="noStrike" kern="1200" cap="none" spc="0" normalizeH="0" baseline="0" noProof="0" dirty="0">
                <a:ln>
                  <a:noFill/>
                </a:ln>
                <a:solidFill>
                  <a:prstClr val="black"/>
                </a:solidFill>
                <a:effectLst/>
                <a:uLnTx/>
                <a:uFillTx/>
                <a:latin typeface="Calibri"/>
                <a:ea typeface="+mn-ea"/>
                <a:cs typeface="+mn-cs"/>
              </a:rPr>
              <a:t>. 1976) y sus modificaciones, por el siguiente:</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s-AR" sz="800" b="0" i="0" u="none" strike="noStrike" kern="1200" cap="none" spc="0" normalizeH="0" baseline="0" noProof="0" dirty="0">
                <a:ln>
                  <a:noFill/>
                </a:ln>
                <a:solidFill>
                  <a:prstClr val="black"/>
                </a:solidFill>
                <a:effectLst/>
                <a:uLnTx/>
                <a:uFillTx/>
                <a:latin typeface="Calibri"/>
                <a:ea typeface="+mn-ea"/>
                <a:cs typeface="+mn-cs"/>
              </a:rPr>
              <a:t>Artículo 29 bis: El empleador que ocupe trabajadores a través de una empresa de servicios eventuales habilitada por la autoridad competente, será solidariamente responsable con aquélla por el cumplimiento de todas las obligaciones laborales y la observancia de la instrumentación referida a la retención de aportes a la Seguridad Social que establezca la Agencia de Recaudación y Control Aduanero (ARCA), organismo descentralizado actuante en la órbita del Ministerio de Economía.</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s-AR" sz="800" b="0" i="0" u="none" strike="noStrike" kern="1200" cap="none" spc="0" normalizeH="0" baseline="0" noProof="0" dirty="0">
                <a:ln>
                  <a:noFill/>
                </a:ln>
                <a:solidFill>
                  <a:prstClr val="black"/>
                </a:solidFill>
                <a:effectLst/>
                <a:uLnTx/>
                <a:uFillTx/>
                <a:latin typeface="Calibri"/>
                <a:ea typeface="+mn-ea"/>
                <a:cs typeface="+mn-cs"/>
              </a:rPr>
              <a:t>El trabajador contratado a través de una empresa de servicios eventuales estará regido por la Convención Colectiva de la actividad o categoría en la que efectivamente preste servicios en la empresa usuaria. Atento a las características temporarias propias de la eventualidad, el trabajador eventual no podrá ser candidato y/o designado en cargo gremial alguno vinculado a la empresa usuaria que implique la aplicación de la tutela prevista en la ley 23.551 y sus modificaciones o la que en el futuro la reemplace.</a:t>
            </a:r>
          </a:p>
        </p:txBody>
      </p:sp>
      <p:sp>
        <p:nvSpPr>
          <p:cNvPr id="7" name="CuadroTexto 6">
            <a:extLst>
              <a:ext uri="{FF2B5EF4-FFF2-40B4-BE49-F238E27FC236}">
                <a16:creationId xmlns:a16="http://schemas.microsoft.com/office/drawing/2014/main" id="{EBA3413C-D7DD-5350-3995-E7654A3D1B90}"/>
              </a:ext>
            </a:extLst>
          </p:cNvPr>
          <p:cNvSpPr txBox="1"/>
          <p:nvPr/>
        </p:nvSpPr>
        <p:spPr>
          <a:xfrm>
            <a:off x="2761957" y="2061376"/>
            <a:ext cx="2215095" cy="584775"/>
          </a:xfrm>
          <a:prstGeom prst="rect">
            <a:avLst/>
          </a:prstGeom>
          <a:noFill/>
          <a:ln>
            <a:solidFill>
              <a:schemeClr val="tx1"/>
            </a:solidFill>
          </a:ln>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srgbClr val="4472C4">
                    <a:lumMod val="75000"/>
                  </a:srgbClr>
                </a:solidFill>
                <a:effectLst/>
                <a:uLnTx/>
                <a:uFillTx/>
                <a:latin typeface="Calibri"/>
                <a:ea typeface="+mn-ea"/>
                <a:cs typeface="+mn-cs"/>
              </a:rPr>
              <a:t>EMPRESA DE SERVICIOS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srgbClr val="4472C4">
                    <a:lumMod val="75000"/>
                  </a:srgbClr>
                </a:solidFill>
                <a:effectLst/>
                <a:uLnTx/>
                <a:uFillTx/>
                <a:latin typeface="Calibri"/>
                <a:ea typeface="+mn-ea"/>
                <a:cs typeface="+mn-cs"/>
              </a:rPr>
              <a:t>EVENTUALES</a:t>
            </a:r>
          </a:p>
        </p:txBody>
      </p:sp>
      <p:sp>
        <p:nvSpPr>
          <p:cNvPr id="8" name="CuadroTexto 7">
            <a:extLst>
              <a:ext uri="{FF2B5EF4-FFF2-40B4-BE49-F238E27FC236}">
                <a16:creationId xmlns:a16="http://schemas.microsoft.com/office/drawing/2014/main" id="{C552E836-5E7B-6623-F51D-D0A4DF15261C}"/>
              </a:ext>
            </a:extLst>
          </p:cNvPr>
          <p:cNvSpPr txBox="1"/>
          <p:nvPr/>
        </p:nvSpPr>
        <p:spPr>
          <a:xfrm>
            <a:off x="5698992" y="1892099"/>
            <a:ext cx="1149674" cy="338554"/>
          </a:xfrm>
          <a:prstGeom prst="rect">
            <a:avLst/>
          </a:prstGeom>
          <a:noFill/>
          <a:ln>
            <a:solidFill>
              <a:schemeClr val="tx1"/>
            </a:solidFill>
          </a:ln>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prstClr val="black"/>
                </a:solidFill>
                <a:effectLst/>
                <a:uLnTx/>
                <a:uFillTx/>
                <a:latin typeface="Calibri"/>
                <a:ea typeface="+mn-ea"/>
                <a:cs typeface="+mn-cs"/>
              </a:rPr>
              <a:t>Solidaridad</a:t>
            </a:r>
          </a:p>
        </p:txBody>
      </p:sp>
      <p:cxnSp>
        <p:nvCxnSpPr>
          <p:cNvPr id="9" name="Conector recto 8">
            <a:extLst>
              <a:ext uri="{FF2B5EF4-FFF2-40B4-BE49-F238E27FC236}">
                <a16:creationId xmlns:a16="http://schemas.microsoft.com/office/drawing/2014/main" id="{E222D828-3DFC-5F32-6923-A992F768C268}"/>
              </a:ext>
            </a:extLst>
          </p:cNvPr>
          <p:cNvCxnSpPr>
            <a:cxnSpLocks/>
            <a:stCxn id="7" idx="3"/>
            <a:endCxn id="8" idx="1"/>
          </p:cNvCxnSpPr>
          <p:nvPr/>
        </p:nvCxnSpPr>
        <p:spPr>
          <a:xfrm flipV="1">
            <a:off x="4977052" y="2061376"/>
            <a:ext cx="721940" cy="292388"/>
          </a:xfrm>
          <a:prstGeom prst="line">
            <a:avLst/>
          </a:prstGeom>
        </p:spPr>
        <p:style>
          <a:lnRef idx="1">
            <a:schemeClr val="dk1"/>
          </a:lnRef>
          <a:fillRef idx="0">
            <a:schemeClr val="dk1"/>
          </a:fillRef>
          <a:effectRef idx="0">
            <a:schemeClr val="dk1"/>
          </a:effectRef>
          <a:fontRef idx="minor">
            <a:schemeClr val="tx1"/>
          </a:fontRef>
        </p:style>
      </p:cxnSp>
      <p:sp>
        <p:nvSpPr>
          <p:cNvPr id="11" name="CuadroTexto 10">
            <a:extLst>
              <a:ext uri="{FF2B5EF4-FFF2-40B4-BE49-F238E27FC236}">
                <a16:creationId xmlns:a16="http://schemas.microsoft.com/office/drawing/2014/main" id="{98763FCE-C7BF-C930-8F84-73810B38E21C}"/>
              </a:ext>
            </a:extLst>
          </p:cNvPr>
          <p:cNvSpPr txBox="1"/>
          <p:nvPr/>
        </p:nvSpPr>
        <p:spPr>
          <a:xfrm>
            <a:off x="2779103" y="2907236"/>
            <a:ext cx="1311385" cy="584775"/>
          </a:xfrm>
          <a:prstGeom prst="rect">
            <a:avLst/>
          </a:prstGeom>
          <a:noFill/>
          <a:ln>
            <a:solidFill>
              <a:schemeClr val="tx1"/>
            </a:solidFill>
          </a:ln>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prstClr val="black"/>
                </a:solidFill>
                <a:effectLst/>
                <a:uLnTx/>
                <a:uFillTx/>
                <a:latin typeface="Calibri"/>
                <a:ea typeface="+mn-ea"/>
                <a:cs typeface="+mn-cs"/>
              </a:rPr>
              <a:t>CCT aplicable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prstClr val="black"/>
                </a:solidFill>
                <a:effectLst/>
                <a:uLnTx/>
                <a:uFillTx/>
                <a:latin typeface="Calibri"/>
                <a:ea typeface="+mn-ea"/>
                <a:cs typeface="+mn-cs"/>
              </a:rPr>
              <a:t>a la usuaria</a:t>
            </a:r>
          </a:p>
        </p:txBody>
      </p:sp>
      <p:sp>
        <p:nvSpPr>
          <p:cNvPr id="12" name="CuadroTexto 11">
            <a:extLst>
              <a:ext uri="{FF2B5EF4-FFF2-40B4-BE49-F238E27FC236}">
                <a16:creationId xmlns:a16="http://schemas.microsoft.com/office/drawing/2014/main" id="{0A07249A-68B7-7DB9-4CFA-87B0CBF278D2}"/>
              </a:ext>
            </a:extLst>
          </p:cNvPr>
          <p:cNvSpPr txBox="1"/>
          <p:nvPr/>
        </p:nvSpPr>
        <p:spPr>
          <a:xfrm>
            <a:off x="4354089" y="3173427"/>
            <a:ext cx="1117101" cy="338554"/>
          </a:xfrm>
          <a:prstGeom prst="rect">
            <a:avLst/>
          </a:prstGeom>
          <a:noFill/>
          <a:ln>
            <a:solidFill>
              <a:schemeClr val="tx1"/>
            </a:solidFill>
          </a:ln>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prstClr val="black"/>
                </a:solidFill>
                <a:effectLst/>
                <a:uLnTx/>
                <a:uFillTx/>
                <a:latin typeface="Calibri"/>
                <a:ea typeface="+mn-ea"/>
                <a:cs typeface="+mn-cs"/>
              </a:rPr>
              <a:t>Restricción</a:t>
            </a:r>
          </a:p>
        </p:txBody>
      </p:sp>
      <p:sp>
        <p:nvSpPr>
          <p:cNvPr id="13" name="CuadroTexto 12">
            <a:extLst>
              <a:ext uri="{FF2B5EF4-FFF2-40B4-BE49-F238E27FC236}">
                <a16:creationId xmlns:a16="http://schemas.microsoft.com/office/drawing/2014/main" id="{C2268AAF-FB2C-C352-8CE3-7EB2C66E1E5A}"/>
              </a:ext>
            </a:extLst>
          </p:cNvPr>
          <p:cNvSpPr txBox="1"/>
          <p:nvPr/>
        </p:nvSpPr>
        <p:spPr>
          <a:xfrm>
            <a:off x="3419308" y="3591910"/>
            <a:ext cx="2773453" cy="1200329"/>
          </a:xfrm>
          <a:prstGeom prst="rect">
            <a:avLst/>
          </a:prstGeom>
          <a:noFill/>
          <a:ln w="28575">
            <a:solidFill>
              <a:srgbClr val="FF0000"/>
            </a:solidFill>
          </a:ln>
        </p:spPr>
        <p:txBody>
          <a:bodyPr wrap="square" rtlCol="0">
            <a:spAutoFit/>
          </a:bodyPr>
          <a:lstStyle>
            <a:defPPr>
              <a:defRPr lang="es-AR"/>
            </a:defPPr>
            <a:lvl1pPr algn="ctr">
              <a:defRPr b="1">
                <a:solidFill>
                  <a:srgbClr val="FF0000"/>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800" b="1" i="0" u="none" strike="noStrike" kern="1200" cap="none" spc="0" normalizeH="0" baseline="0" noProof="0" dirty="0">
                <a:ln>
                  <a:noFill/>
                </a:ln>
                <a:solidFill>
                  <a:srgbClr val="FF0000"/>
                </a:solidFill>
                <a:effectLst/>
                <a:uLnTx/>
                <a:uFillTx/>
                <a:latin typeface="Calibri"/>
                <a:ea typeface="+mn-ea"/>
                <a:cs typeface="+mn-cs"/>
              </a:rPr>
              <a:t>Trabajador eventual</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800" b="1" i="0" u="none" strike="noStrike" kern="1200" cap="none" spc="0" normalizeH="0" baseline="0" noProof="0" dirty="0">
                <a:ln>
                  <a:noFill/>
                </a:ln>
                <a:solidFill>
                  <a:srgbClr val="FF0000"/>
                </a:solidFill>
                <a:effectLst/>
                <a:uLnTx/>
                <a:uFillTx/>
                <a:latin typeface="Calibri"/>
                <a:ea typeface="+mn-ea"/>
                <a:cs typeface="+mn-cs"/>
              </a:rPr>
              <a:t>No puede ser candidato y/o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800" b="1" i="0" u="none" strike="noStrike" kern="1200" cap="none" spc="0" normalizeH="0" baseline="0" noProof="0" dirty="0">
                <a:ln>
                  <a:noFill/>
                </a:ln>
                <a:solidFill>
                  <a:srgbClr val="FF0000"/>
                </a:solidFill>
                <a:effectLst/>
                <a:uLnTx/>
                <a:uFillTx/>
                <a:latin typeface="Calibri"/>
                <a:ea typeface="+mn-ea"/>
                <a:cs typeface="+mn-cs"/>
              </a:rPr>
              <a:t>titular de un cargo gremial</a:t>
            </a:r>
          </a:p>
        </p:txBody>
      </p:sp>
      <p:sp>
        <p:nvSpPr>
          <p:cNvPr id="14" name="CuadroTexto 13">
            <a:extLst>
              <a:ext uri="{FF2B5EF4-FFF2-40B4-BE49-F238E27FC236}">
                <a16:creationId xmlns:a16="http://schemas.microsoft.com/office/drawing/2014/main" id="{DE19C9E7-B2E5-AFB8-7775-A0645405FD43}"/>
              </a:ext>
            </a:extLst>
          </p:cNvPr>
          <p:cNvSpPr txBox="1"/>
          <p:nvPr/>
        </p:nvSpPr>
        <p:spPr>
          <a:xfrm>
            <a:off x="5738086" y="2609205"/>
            <a:ext cx="918135" cy="584775"/>
          </a:xfrm>
          <a:prstGeom prst="rect">
            <a:avLst/>
          </a:prstGeom>
          <a:noFill/>
          <a:ln>
            <a:solidFill>
              <a:schemeClr val="tx1"/>
            </a:solidFill>
          </a:ln>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prstClr val="black"/>
                </a:solidFill>
                <a:effectLst/>
                <a:uLnTx/>
                <a:uFillTx/>
                <a:latin typeface="Calibri"/>
                <a:ea typeface="+mn-ea"/>
                <a:cs typeface="+mn-cs"/>
              </a:rPr>
              <a:t>Empresa</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prstClr val="black"/>
                </a:solidFill>
                <a:effectLst/>
                <a:uLnTx/>
                <a:uFillTx/>
                <a:latin typeface="Calibri"/>
                <a:ea typeface="+mn-ea"/>
                <a:cs typeface="+mn-cs"/>
              </a:rPr>
              <a:t>usuaria</a:t>
            </a:r>
          </a:p>
        </p:txBody>
      </p:sp>
      <p:sp>
        <p:nvSpPr>
          <p:cNvPr id="15" name="CuadroTexto 14">
            <a:extLst>
              <a:ext uri="{FF2B5EF4-FFF2-40B4-BE49-F238E27FC236}">
                <a16:creationId xmlns:a16="http://schemas.microsoft.com/office/drawing/2014/main" id="{F775E979-9F88-E949-A2C8-88D2A8871306}"/>
              </a:ext>
            </a:extLst>
          </p:cNvPr>
          <p:cNvSpPr txBox="1"/>
          <p:nvPr/>
        </p:nvSpPr>
        <p:spPr>
          <a:xfrm>
            <a:off x="7172476" y="2609205"/>
            <a:ext cx="1891992" cy="584775"/>
          </a:xfrm>
          <a:prstGeom prst="rect">
            <a:avLst/>
          </a:prstGeom>
          <a:noFill/>
          <a:ln>
            <a:solidFill>
              <a:schemeClr val="tx1"/>
            </a:solidFill>
          </a:ln>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prstClr val="black"/>
                </a:solidFill>
                <a:effectLst/>
                <a:uLnTx/>
                <a:uFillTx/>
                <a:latin typeface="Calibri"/>
                <a:ea typeface="+mn-ea"/>
                <a:cs typeface="+mn-cs"/>
              </a:rPr>
              <a:t>Empresa</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prstClr val="black"/>
                </a:solidFill>
                <a:effectLst/>
                <a:uLnTx/>
                <a:uFillTx/>
                <a:latin typeface="Calibri"/>
                <a:ea typeface="+mn-ea"/>
                <a:cs typeface="+mn-cs"/>
              </a:rPr>
              <a:t>servicios eventuales</a:t>
            </a:r>
          </a:p>
        </p:txBody>
      </p:sp>
      <p:cxnSp>
        <p:nvCxnSpPr>
          <p:cNvPr id="16" name="Conector recto 15">
            <a:extLst>
              <a:ext uri="{FF2B5EF4-FFF2-40B4-BE49-F238E27FC236}">
                <a16:creationId xmlns:a16="http://schemas.microsoft.com/office/drawing/2014/main" id="{2AFECF24-F4BF-0810-214D-31DAD958C34F}"/>
              </a:ext>
            </a:extLst>
          </p:cNvPr>
          <p:cNvCxnSpPr>
            <a:cxnSpLocks/>
          </p:cNvCxnSpPr>
          <p:nvPr/>
        </p:nvCxnSpPr>
        <p:spPr>
          <a:xfrm>
            <a:off x="6682584" y="2913794"/>
            <a:ext cx="489965" cy="0"/>
          </a:xfrm>
          <a:prstGeom prst="line">
            <a:avLst/>
          </a:prstGeom>
        </p:spPr>
        <p:style>
          <a:lnRef idx="1">
            <a:schemeClr val="dk1"/>
          </a:lnRef>
          <a:fillRef idx="0">
            <a:schemeClr val="dk1"/>
          </a:fillRef>
          <a:effectRef idx="0">
            <a:schemeClr val="dk1"/>
          </a:effectRef>
          <a:fontRef idx="minor">
            <a:schemeClr val="tx1"/>
          </a:fontRef>
        </p:style>
      </p:cxnSp>
      <p:cxnSp>
        <p:nvCxnSpPr>
          <p:cNvPr id="18" name="Conector recto 17">
            <a:extLst>
              <a:ext uri="{FF2B5EF4-FFF2-40B4-BE49-F238E27FC236}">
                <a16:creationId xmlns:a16="http://schemas.microsoft.com/office/drawing/2014/main" id="{DB1D16FD-B8BF-64CC-803E-1B2C7FF21270}"/>
              </a:ext>
            </a:extLst>
          </p:cNvPr>
          <p:cNvCxnSpPr>
            <a:cxnSpLocks/>
          </p:cNvCxnSpPr>
          <p:nvPr/>
        </p:nvCxnSpPr>
        <p:spPr>
          <a:xfrm flipH="1">
            <a:off x="6192763" y="2232847"/>
            <a:ext cx="0" cy="371715"/>
          </a:xfrm>
          <a:prstGeom prst="line">
            <a:avLst/>
          </a:prstGeom>
        </p:spPr>
        <p:style>
          <a:lnRef idx="1">
            <a:schemeClr val="dk1"/>
          </a:lnRef>
          <a:fillRef idx="0">
            <a:schemeClr val="dk1"/>
          </a:fillRef>
          <a:effectRef idx="0">
            <a:schemeClr val="dk1"/>
          </a:effectRef>
          <a:fontRef idx="minor">
            <a:schemeClr val="tx1"/>
          </a:fontRef>
        </p:style>
      </p:cxnSp>
      <p:cxnSp>
        <p:nvCxnSpPr>
          <p:cNvPr id="19" name="Conector recto 18">
            <a:extLst>
              <a:ext uri="{FF2B5EF4-FFF2-40B4-BE49-F238E27FC236}">
                <a16:creationId xmlns:a16="http://schemas.microsoft.com/office/drawing/2014/main" id="{41349BAE-8879-1E24-4C4B-43230B860365}"/>
              </a:ext>
            </a:extLst>
          </p:cNvPr>
          <p:cNvCxnSpPr>
            <a:cxnSpLocks/>
          </p:cNvCxnSpPr>
          <p:nvPr/>
        </p:nvCxnSpPr>
        <p:spPr>
          <a:xfrm>
            <a:off x="4231550" y="2653093"/>
            <a:ext cx="0" cy="938817"/>
          </a:xfrm>
          <a:prstGeom prst="line">
            <a:avLst/>
          </a:prstGeom>
        </p:spPr>
        <p:style>
          <a:lnRef idx="1">
            <a:schemeClr val="dk1"/>
          </a:lnRef>
          <a:fillRef idx="0">
            <a:schemeClr val="dk1"/>
          </a:fillRef>
          <a:effectRef idx="0">
            <a:schemeClr val="dk1"/>
          </a:effectRef>
          <a:fontRef idx="minor">
            <a:schemeClr val="tx1"/>
          </a:fontRef>
        </p:style>
      </p:cxnSp>
      <p:cxnSp>
        <p:nvCxnSpPr>
          <p:cNvPr id="21" name="Conector recto 20">
            <a:extLst>
              <a:ext uri="{FF2B5EF4-FFF2-40B4-BE49-F238E27FC236}">
                <a16:creationId xmlns:a16="http://schemas.microsoft.com/office/drawing/2014/main" id="{F2073303-A41E-266E-336A-090FA5A6C99C}"/>
              </a:ext>
            </a:extLst>
          </p:cNvPr>
          <p:cNvCxnSpPr>
            <a:cxnSpLocks/>
          </p:cNvCxnSpPr>
          <p:nvPr/>
        </p:nvCxnSpPr>
        <p:spPr>
          <a:xfrm>
            <a:off x="3182239" y="2653093"/>
            <a:ext cx="0" cy="260701"/>
          </a:xfrm>
          <a:prstGeom prst="line">
            <a:avLst/>
          </a:prstGeom>
        </p:spPr>
        <p:style>
          <a:lnRef idx="1">
            <a:schemeClr val="dk1"/>
          </a:lnRef>
          <a:fillRef idx="0">
            <a:schemeClr val="dk1"/>
          </a:fillRef>
          <a:effectRef idx="0">
            <a:schemeClr val="dk1"/>
          </a:effectRef>
          <a:fontRef idx="minor">
            <a:schemeClr val="tx1"/>
          </a:fontRef>
        </p:style>
      </p:cxnSp>
      <p:sp>
        <p:nvSpPr>
          <p:cNvPr id="3" name="Rectangle 6">
            <a:extLst>
              <a:ext uri="{FF2B5EF4-FFF2-40B4-BE49-F238E27FC236}">
                <a16:creationId xmlns:a16="http://schemas.microsoft.com/office/drawing/2014/main" id="{9C5D111C-190D-C704-E588-6483F09C099B}"/>
              </a:ext>
            </a:extLst>
          </p:cNvPr>
          <p:cNvSpPr txBox="1">
            <a:spLocks noGrp="1" noChangeArrowheads="1"/>
          </p:cNvSpPr>
          <p:nvPr/>
        </p:nvSpPr>
        <p:spPr bwMode="auto">
          <a:xfrm>
            <a:off x="10106476" y="6344556"/>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s-ES" altLang="es-ES" sz="1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s-ES" altLang="es-ES" sz="1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p>
          <a:p>
            <a:pPr marL="0" marR="0" lvl="0" indent="0" algn="r" defTabSz="914400" rtl="0" eaLnBrk="1" fontAlgn="auto" latinLnBrk="0" hangingPunct="1">
              <a:lnSpc>
                <a:spcPct val="100000"/>
              </a:lnSpc>
              <a:spcBef>
                <a:spcPts val="0"/>
              </a:spcBef>
              <a:spcAft>
                <a:spcPts val="0"/>
              </a:spcAft>
              <a:buClrTx/>
              <a:buSzTx/>
              <a:buFontTx/>
              <a:buNone/>
              <a:tabLst/>
              <a:defRPr/>
            </a:pPr>
            <a:fld id="{C78EACEA-4453-4BB1-B0B6-1EC32BFE144D}" type="slidenum">
              <a:rPr kumimoji="0" lang="es-ES" altLang="es-ES" sz="10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10</a:t>
            </a:fld>
            <a:r>
              <a:rPr kumimoji="0" lang="es-ES" altLang="es-ES" sz="1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/63</a:t>
            </a:r>
            <a:endParaRPr kumimoji="0" lang="es-ES" altLang="es-ES" sz="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1277608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8AB711-31EA-D83B-E62E-BD523B5F4054}"/>
            </a:ext>
          </a:extLst>
        </p:cNvPr>
        <p:cNvGrpSpPr/>
        <p:nvPr/>
      </p:nvGrpSpPr>
      <p:grpSpPr>
        <a:xfrm>
          <a:off x="0" y="0"/>
          <a:ext cx="0" cy="0"/>
          <a:chOff x="0" y="0"/>
          <a:chExt cx="0" cy="0"/>
        </a:xfrm>
      </p:grpSpPr>
      <p:sp>
        <p:nvSpPr>
          <p:cNvPr id="2" name="Rectángulo: esquinas redondeadas 1">
            <a:extLst>
              <a:ext uri="{FF2B5EF4-FFF2-40B4-BE49-F238E27FC236}">
                <a16:creationId xmlns:a16="http://schemas.microsoft.com/office/drawing/2014/main" id="{00F581D8-1A0C-91D8-CA2F-1A3EAA20BD63}"/>
              </a:ext>
            </a:extLst>
          </p:cNvPr>
          <p:cNvSpPr/>
          <p:nvPr/>
        </p:nvSpPr>
        <p:spPr>
          <a:xfrm>
            <a:off x="3643085" y="130628"/>
            <a:ext cx="4920342" cy="551789"/>
          </a:xfrm>
          <a:prstGeom prst="roundRect">
            <a:avLst/>
          </a:prstGeom>
          <a:noFill/>
          <a:ln w="254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wrap="square" lIns="90000" tIns="72000" bIns="72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2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Light"/>
                <a:ea typeface="+mn-ea"/>
                <a:cs typeface="+mn-cs"/>
              </a:rPr>
              <a:t>LA LEY DE MODERNIZACIÓN LABORAL</a:t>
            </a:r>
          </a:p>
        </p:txBody>
      </p:sp>
      <p:sp>
        <p:nvSpPr>
          <p:cNvPr id="6" name="CuadroTexto 5">
            <a:extLst>
              <a:ext uri="{FF2B5EF4-FFF2-40B4-BE49-F238E27FC236}">
                <a16:creationId xmlns:a16="http://schemas.microsoft.com/office/drawing/2014/main" id="{7FF69B5C-90D1-9C36-6E51-179D4DE06295}"/>
              </a:ext>
            </a:extLst>
          </p:cNvPr>
          <p:cNvSpPr txBox="1"/>
          <p:nvPr/>
        </p:nvSpPr>
        <p:spPr>
          <a:xfrm>
            <a:off x="3095703" y="5494124"/>
            <a:ext cx="6013450" cy="1323439"/>
          </a:xfrm>
          <a:prstGeom prst="rect">
            <a:avLst/>
          </a:prstGeom>
          <a:noFill/>
          <a:ln>
            <a:solidFill>
              <a:schemeClr val="tx1"/>
            </a:solidFill>
          </a:ln>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s-AR" sz="800" b="0" i="0" u="none" strike="noStrike" kern="1200" cap="none" spc="0" normalizeH="0" baseline="0" noProof="0" dirty="0">
                <a:ln>
                  <a:noFill/>
                </a:ln>
                <a:solidFill>
                  <a:prstClr val="black"/>
                </a:solidFill>
                <a:effectLst/>
                <a:uLnTx/>
                <a:uFillTx/>
                <a:latin typeface="Calibri"/>
                <a:ea typeface="+mn-ea"/>
                <a:cs typeface="+mn-cs"/>
              </a:rPr>
              <a:t>Artículo 18.- </a:t>
            </a:r>
            <a:r>
              <a:rPr kumimoji="0" lang="es-AR" sz="800" b="1" i="0" u="none" strike="noStrike" kern="1200" cap="none" spc="0" normalizeH="0" baseline="0" noProof="0" dirty="0" err="1">
                <a:ln>
                  <a:noFill/>
                </a:ln>
                <a:solidFill>
                  <a:prstClr val="black"/>
                </a:solidFill>
                <a:effectLst/>
                <a:uLnTx/>
                <a:uFillTx/>
                <a:latin typeface="Calibri"/>
                <a:ea typeface="+mn-ea"/>
                <a:cs typeface="+mn-cs"/>
              </a:rPr>
              <a:t>Sustitúyese</a:t>
            </a:r>
            <a:r>
              <a:rPr kumimoji="0" lang="es-AR" sz="800" b="1" i="0" u="none" strike="noStrike" kern="1200" cap="none" spc="0" normalizeH="0" baseline="0" noProof="0" dirty="0">
                <a:ln>
                  <a:noFill/>
                </a:ln>
                <a:solidFill>
                  <a:prstClr val="black"/>
                </a:solidFill>
                <a:effectLst/>
                <a:uLnTx/>
                <a:uFillTx/>
                <a:latin typeface="Calibri"/>
                <a:ea typeface="+mn-ea"/>
                <a:cs typeface="+mn-cs"/>
              </a:rPr>
              <a:t> el artículo 30</a:t>
            </a:r>
            <a:r>
              <a:rPr kumimoji="0" lang="es-AR" sz="800" b="0" i="0" u="none" strike="noStrike" kern="1200" cap="none" spc="0" normalizeH="0" baseline="0" noProof="0" dirty="0">
                <a:ln>
                  <a:noFill/>
                </a:ln>
                <a:solidFill>
                  <a:prstClr val="black"/>
                </a:solidFill>
                <a:effectLst/>
                <a:uLnTx/>
                <a:uFillTx/>
                <a:latin typeface="Calibri"/>
                <a:ea typeface="+mn-ea"/>
                <a:cs typeface="+mn-cs"/>
              </a:rPr>
              <a:t> de la Ley de Contrato de Trabajo </a:t>
            </a:r>
            <a:r>
              <a:rPr kumimoji="0" lang="es-AR" sz="800" b="0" i="0" u="none" strike="noStrike" kern="1200" cap="none" spc="0" normalizeH="0" baseline="0" noProof="0" dirty="0" err="1">
                <a:ln>
                  <a:noFill/>
                </a:ln>
                <a:solidFill>
                  <a:prstClr val="black"/>
                </a:solidFill>
                <a:effectLst/>
                <a:uLnTx/>
                <a:uFillTx/>
                <a:latin typeface="Calibri"/>
                <a:ea typeface="+mn-ea"/>
                <a:cs typeface="+mn-cs"/>
              </a:rPr>
              <a:t>N°</a:t>
            </a:r>
            <a:r>
              <a:rPr kumimoji="0" lang="es-AR" sz="800" b="0" i="0" u="none" strike="noStrike" kern="1200" cap="none" spc="0" normalizeH="0" baseline="0" noProof="0" dirty="0">
                <a:ln>
                  <a:noFill/>
                </a:ln>
                <a:solidFill>
                  <a:prstClr val="black"/>
                </a:solidFill>
                <a:effectLst/>
                <a:uLnTx/>
                <a:uFillTx/>
                <a:latin typeface="Calibri"/>
                <a:ea typeface="+mn-ea"/>
                <a:cs typeface="+mn-cs"/>
              </a:rPr>
              <a:t> 20.744 (</a:t>
            </a:r>
            <a:r>
              <a:rPr kumimoji="0" lang="es-AR" sz="800" b="0" i="0" u="none" strike="noStrike" kern="1200" cap="none" spc="0" normalizeH="0" baseline="0" noProof="0" dirty="0" err="1">
                <a:ln>
                  <a:noFill/>
                </a:ln>
                <a:solidFill>
                  <a:prstClr val="black"/>
                </a:solidFill>
                <a:effectLst/>
                <a:uLnTx/>
                <a:uFillTx/>
                <a:latin typeface="Calibri"/>
                <a:ea typeface="+mn-ea"/>
                <a:cs typeface="+mn-cs"/>
              </a:rPr>
              <a:t>t.o</a:t>
            </a:r>
            <a:r>
              <a:rPr kumimoji="0" lang="es-AR" sz="800" b="0" i="0" u="none" strike="noStrike" kern="1200" cap="none" spc="0" normalizeH="0" baseline="0" noProof="0" dirty="0">
                <a:ln>
                  <a:noFill/>
                </a:ln>
                <a:solidFill>
                  <a:prstClr val="black"/>
                </a:solidFill>
                <a:effectLst/>
                <a:uLnTx/>
                <a:uFillTx/>
                <a:latin typeface="Calibri"/>
                <a:ea typeface="+mn-ea"/>
                <a:cs typeface="+mn-cs"/>
              </a:rPr>
              <a:t>. 1976) y sus modificaciones, por el siguiente:</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s-AR" sz="800" b="0" i="0" u="none" strike="noStrike" kern="1200" cap="none" spc="0" normalizeH="0" baseline="0" noProof="0" dirty="0">
                <a:ln>
                  <a:noFill/>
                </a:ln>
                <a:solidFill>
                  <a:prstClr val="black"/>
                </a:solidFill>
                <a:effectLst/>
                <a:uLnTx/>
                <a:uFillTx/>
                <a:latin typeface="Calibri"/>
                <a:ea typeface="+mn-ea"/>
                <a:cs typeface="+mn-cs"/>
              </a:rPr>
              <a:t>Artículo 30: Subcontratación y delegación. Quienes cedan total o parcialmente a otros el establecimiento o explotación habilitado a su nombre, o contraten o subcontraten, cualquiera sea el acto que le dé origen, trabajos o servicios correspondientes a la actividad normal y específica propia del establecimiento, dentro de su ámbito, excluyendo las actividades accesorias o coadyuvantes, deberán exigir a sus cesionarios, contratistas o subcontratistas el número del Código Único de Identificación Laboral (CUIL) de cada uno de los trabajadores que presten servicios, la constancia de pago mensuales a los Subsistemas de la’ Seguridad Social, constancia de pago de las remuneraciones, la información de una (1) cuenta a nombre del trabajador donde recibe su remuneración y una cobertura por riesgos del trabajo con cláusula de endoso a favor del comitente o principal. El cumplimiento del control de los requisitos referidos en este párrafo exime de toda responsabilidad al principal. Tampoco será responsable el principal ante la falsedad de información brindada por parte de los cesionarios, contratistas o subcontratistas. En caso de omitir la solicitud de los datos indicados, el principal responderá solidariamente.</a:t>
            </a:r>
          </a:p>
        </p:txBody>
      </p:sp>
      <p:sp>
        <p:nvSpPr>
          <p:cNvPr id="7" name="CuadroTexto 6">
            <a:extLst>
              <a:ext uri="{FF2B5EF4-FFF2-40B4-BE49-F238E27FC236}">
                <a16:creationId xmlns:a16="http://schemas.microsoft.com/office/drawing/2014/main" id="{40F6B2F7-C37B-2DAA-01B0-3F0DC5E9A877}"/>
              </a:ext>
            </a:extLst>
          </p:cNvPr>
          <p:cNvSpPr txBox="1"/>
          <p:nvPr/>
        </p:nvSpPr>
        <p:spPr>
          <a:xfrm>
            <a:off x="1200003" y="2061376"/>
            <a:ext cx="1884618" cy="584775"/>
          </a:xfrm>
          <a:prstGeom prst="rect">
            <a:avLst/>
          </a:prstGeom>
          <a:noFill/>
          <a:ln>
            <a:solidFill>
              <a:schemeClr val="tx1"/>
            </a:solidFill>
          </a:ln>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srgbClr val="4472C4">
                    <a:lumMod val="75000"/>
                  </a:srgbClr>
                </a:solidFill>
                <a:effectLst/>
                <a:uLnTx/>
                <a:uFillTx/>
                <a:latin typeface="Calibri"/>
                <a:ea typeface="+mn-ea"/>
                <a:cs typeface="+mn-cs"/>
              </a:rPr>
              <a:t>SUBCONTRATACIÓN</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srgbClr val="4472C4">
                    <a:lumMod val="75000"/>
                  </a:srgbClr>
                </a:solidFill>
                <a:effectLst/>
                <a:uLnTx/>
                <a:uFillTx/>
                <a:latin typeface="Calibri"/>
                <a:ea typeface="+mn-ea"/>
                <a:cs typeface="+mn-cs"/>
              </a:rPr>
              <a:t>Y DELEGACIÓN</a:t>
            </a:r>
          </a:p>
        </p:txBody>
      </p:sp>
      <p:sp>
        <p:nvSpPr>
          <p:cNvPr id="8" name="CuadroTexto 7">
            <a:extLst>
              <a:ext uri="{FF2B5EF4-FFF2-40B4-BE49-F238E27FC236}">
                <a16:creationId xmlns:a16="http://schemas.microsoft.com/office/drawing/2014/main" id="{164DCAD6-495D-5A11-D110-69FE387A3C88}"/>
              </a:ext>
            </a:extLst>
          </p:cNvPr>
          <p:cNvSpPr txBox="1"/>
          <p:nvPr/>
        </p:nvSpPr>
        <p:spPr>
          <a:xfrm>
            <a:off x="362856" y="2921750"/>
            <a:ext cx="2985376" cy="923330"/>
          </a:xfrm>
          <a:prstGeom prst="rect">
            <a:avLst/>
          </a:prstGeom>
          <a:noFill/>
          <a:ln w="28575">
            <a:solidFill>
              <a:srgbClr val="FF0000"/>
            </a:solidFill>
          </a:ln>
        </p:spPr>
        <p:txBody>
          <a:bodyPr wrap="square" rtlCol="0">
            <a:spAutoFit/>
          </a:bodyPr>
          <a:lstStyle>
            <a:defPPr>
              <a:defRPr lang="es-AR"/>
            </a:defPPr>
            <a:lvl1pPr algn="ctr">
              <a:defRPr b="1">
                <a:solidFill>
                  <a:srgbClr val="FF0000"/>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800" b="1" i="0" u="none" strike="noStrike" kern="1200" cap="none" spc="0" normalizeH="0" baseline="0" noProof="0" dirty="0">
                <a:ln>
                  <a:noFill/>
                </a:ln>
                <a:solidFill>
                  <a:srgbClr val="FF0000"/>
                </a:solidFill>
                <a:effectLst/>
                <a:uLnTx/>
                <a:uFillTx/>
                <a:latin typeface="Calibri"/>
                <a:ea typeface="+mn-ea"/>
                <a:cs typeface="+mn-cs"/>
              </a:rPr>
              <a:t>El principal no es responsable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800" b="1" i="0" u="none" strike="noStrike" kern="1200" cap="none" spc="0" normalizeH="0" baseline="0" noProof="0" dirty="0">
                <a:ln>
                  <a:noFill/>
                </a:ln>
                <a:solidFill>
                  <a:srgbClr val="FF0000"/>
                </a:solidFill>
                <a:effectLst/>
                <a:uLnTx/>
                <a:uFillTx/>
                <a:latin typeface="Calibri"/>
                <a:ea typeface="+mn-ea"/>
                <a:cs typeface="+mn-cs"/>
              </a:rPr>
              <a:t>por la falsedad de la</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800" b="1" i="0" u="none" strike="noStrike" kern="1200" cap="none" spc="0" normalizeH="0" baseline="0" noProof="0" dirty="0">
                <a:ln>
                  <a:noFill/>
                </a:ln>
                <a:solidFill>
                  <a:srgbClr val="FF0000"/>
                </a:solidFill>
                <a:effectLst/>
                <a:uLnTx/>
                <a:uFillTx/>
                <a:latin typeface="Calibri"/>
                <a:ea typeface="+mn-ea"/>
                <a:cs typeface="+mn-cs"/>
              </a:rPr>
              <a:t>información suministrada</a:t>
            </a:r>
          </a:p>
        </p:txBody>
      </p:sp>
      <p:cxnSp>
        <p:nvCxnSpPr>
          <p:cNvPr id="9" name="Conector recto 8">
            <a:extLst>
              <a:ext uri="{FF2B5EF4-FFF2-40B4-BE49-F238E27FC236}">
                <a16:creationId xmlns:a16="http://schemas.microsoft.com/office/drawing/2014/main" id="{F7684CF6-5F71-244A-DCF5-013FE69318CF}"/>
              </a:ext>
            </a:extLst>
          </p:cNvPr>
          <p:cNvCxnSpPr>
            <a:cxnSpLocks/>
          </p:cNvCxnSpPr>
          <p:nvPr/>
        </p:nvCxnSpPr>
        <p:spPr>
          <a:xfrm>
            <a:off x="1629214" y="2653093"/>
            <a:ext cx="0" cy="260701"/>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sp>
        <p:nvSpPr>
          <p:cNvPr id="10" name="CuadroTexto 9">
            <a:extLst>
              <a:ext uri="{FF2B5EF4-FFF2-40B4-BE49-F238E27FC236}">
                <a16:creationId xmlns:a16="http://schemas.microsoft.com/office/drawing/2014/main" id="{85A40AA2-B30F-E885-63B9-041DB4DCC02F}"/>
              </a:ext>
            </a:extLst>
          </p:cNvPr>
          <p:cNvSpPr txBox="1"/>
          <p:nvPr/>
        </p:nvSpPr>
        <p:spPr>
          <a:xfrm>
            <a:off x="3567061" y="1712219"/>
            <a:ext cx="2477311" cy="830997"/>
          </a:xfrm>
          <a:prstGeom prst="rect">
            <a:avLst/>
          </a:prstGeom>
          <a:no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prstClr val="black"/>
                </a:solidFill>
                <a:effectLst/>
                <a:uLnTx/>
                <a:uFillTx/>
                <a:latin typeface="Calibri"/>
                <a:ea typeface="+mn-ea"/>
                <a:cs typeface="+mn-cs"/>
              </a:rPr>
              <a:t>Cesión total o parcial del establecimiento o explotación</a:t>
            </a:r>
          </a:p>
        </p:txBody>
      </p:sp>
      <p:cxnSp>
        <p:nvCxnSpPr>
          <p:cNvPr id="11" name="Conector recto 10">
            <a:extLst>
              <a:ext uri="{FF2B5EF4-FFF2-40B4-BE49-F238E27FC236}">
                <a16:creationId xmlns:a16="http://schemas.microsoft.com/office/drawing/2014/main" id="{FDCF37C2-C9F3-7C98-D6D3-2EC7BE067938}"/>
              </a:ext>
            </a:extLst>
          </p:cNvPr>
          <p:cNvCxnSpPr>
            <a:cxnSpLocks/>
            <a:stCxn id="7" idx="3"/>
            <a:endCxn id="10" idx="1"/>
          </p:cNvCxnSpPr>
          <p:nvPr/>
        </p:nvCxnSpPr>
        <p:spPr>
          <a:xfrm flipV="1">
            <a:off x="3084621" y="2127718"/>
            <a:ext cx="482440" cy="226046"/>
          </a:xfrm>
          <a:prstGeom prst="line">
            <a:avLst/>
          </a:prstGeom>
        </p:spPr>
        <p:style>
          <a:lnRef idx="1">
            <a:schemeClr val="dk1"/>
          </a:lnRef>
          <a:fillRef idx="0">
            <a:schemeClr val="dk1"/>
          </a:fillRef>
          <a:effectRef idx="0">
            <a:schemeClr val="dk1"/>
          </a:effectRef>
          <a:fontRef idx="minor">
            <a:schemeClr val="tx1"/>
          </a:fontRef>
        </p:style>
      </p:cxnSp>
      <p:sp>
        <p:nvSpPr>
          <p:cNvPr id="15" name="CuadroTexto 14">
            <a:extLst>
              <a:ext uri="{FF2B5EF4-FFF2-40B4-BE49-F238E27FC236}">
                <a16:creationId xmlns:a16="http://schemas.microsoft.com/office/drawing/2014/main" id="{E84B9046-FB28-CBD4-C7B4-495146C45639}"/>
              </a:ext>
            </a:extLst>
          </p:cNvPr>
          <p:cNvSpPr txBox="1"/>
          <p:nvPr/>
        </p:nvSpPr>
        <p:spPr>
          <a:xfrm>
            <a:off x="3787249" y="2646724"/>
            <a:ext cx="999376" cy="338554"/>
          </a:xfrm>
          <a:prstGeom prst="rect">
            <a:avLst/>
          </a:prstGeom>
          <a:noFill/>
          <a:ln>
            <a:solidFill>
              <a:schemeClr val="tx1"/>
            </a:solidFill>
          </a:ln>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prstClr val="black"/>
                </a:solidFill>
                <a:effectLst/>
                <a:uLnTx/>
                <a:uFillTx/>
                <a:latin typeface="Calibri"/>
                <a:ea typeface="+mn-ea"/>
                <a:cs typeface="+mn-cs"/>
              </a:rPr>
              <a:t>Controles</a:t>
            </a:r>
          </a:p>
        </p:txBody>
      </p:sp>
      <p:sp>
        <p:nvSpPr>
          <p:cNvPr id="16" name="CuadroTexto 15">
            <a:extLst>
              <a:ext uri="{FF2B5EF4-FFF2-40B4-BE49-F238E27FC236}">
                <a16:creationId xmlns:a16="http://schemas.microsoft.com/office/drawing/2014/main" id="{0DF38C65-F64D-F047-25BB-D6182531D521}"/>
              </a:ext>
            </a:extLst>
          </p:cNvPr>
          <p:cNvSpPr txBox="1"/>
          <p:nvPr/>
        </p:nvSpPr>
        <p:spPr>
          <a:xfrm>
            <a:off x="3633970" y="3492584"/>
            <a:ext cx="2685030" cy="338554"/>
          </a:xfrm>
          <a:prstGeom prst="rect">
            <a:avLst/>
          </a:prstGeom>
          <a:noFill/>
          <a:ln>
            <a:solidFill>
              <a:schemeClr val="tx1"/>
            </a:solidFill>
          </a:ln>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prstClr val="black"/>
                </a:solidFill>
                <a:effectLst/>
                <a:uLnTx/>
                <a:uFillTx/>
                <a:latin typeface="Calibri"/>
                <a:ea typeface="+mn-ea"/>
                <a:cs typeface="+mn-cs"/>
              </a:rPr>
              <a:t>Eximente de responsabilidad</a:t>
            </a:r>
          </a:p>
        </p:txBody>
      </p:sp>
      <p:cxnSp>
        <p:nvCxnSpPr>
          <p:cNvPr id="17" name="Conector recto 16">
            <a:extLst>
              <a:ext uri="{FF2B5EF4-FFF2-40B4-BE49-F238E27FC236}">
                <a16:creationId xmlns:a16="http://schemas.microsoft.com/office/drawing/2014/main" id="{31E0ABC5-6ED4-E6A5-C859-CD34BBA2867C}"/>
              </a:ext>
            </a:extLst>
          </p:cNvPr>
          <p:cNvCxnSpPr>
            <a:cxnSpLocks/>
          </p:cNvCxnSpPr>
          <p:nvPr/>
        </p:nvCxnSpPr>
        <p:spPr>
          <a:xfrm>
            <a:off x="4019384" y="2985278"/>
            <a:ext cx="0" cy="513864"/>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sp>
        <p:nvSpPr>
          <p:cNvPr id="19" name="CuadroTexto 18">
            <a:extLst>
              <a:ext uri="{FF2B5EF4-FFF2-40B4-BE49-F238E27FC236}">
                <a16:creationId xmlns:a16="http://schemas.microsoft.com/office/drawing/2014/main" id="{0046DA9A-DFBD-A8E6-334D-1F359549E6C0}"/>
              </a:ext>
            </a:extLst>
          </p:cNvPr>
          <p:cNvSpPr txBox="1"/>
          <p:nvPr/>
        </p:nvSpPr>
        <p:spPr>
          <a:xfrm>
            <a:off x="6451770" y="1557568"/>
            <a:ext cx="1335623" cy="338554"/>
          </a:xfrm>
          <a:prstGeom prst="rect">
            <a:avLst/>
          </a:prstGeom>
          <a:noFill/>
          <a:ln>
            <a:solidFill>
              <a:schemeClr val="tx1"/>
            </a:solidFill>
          </a:ln>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prstClr val="black"/>
                </a:solidFill>
                <a:effectLst/>
                <a:uLnTx/>
                <a:uFillTx/>
                <a:latin typeface="Calibri"/>
                <a:ea typeface="+mn-ea"/>
                <a:cs typeface="+mn-cs"/>
              </a:rPr>
              <a:t>Inscripciones</a:t>
            </a:r>
          </a:p>
        </p:txBody>
      </p:sp>
      <p:sp>
        <p:nvSpPr>
          <p:cNvPr id="20" name="CuadroTexto 19">
            <a:extLst>
              <a:ext uri="{FF2B5EF4-FFF2-40B4-BE49-F238E27FC236}">
                <a16:creationId xmlns:a16="http://schemas.microsoft.com/office/drawing/2014/main" id="{77D25233-129E-E94A-7FFF-36320D5A41C3}"/>
              </a:ext>
            </a:extLst>
          </p:cNvPr>
          <p:cNvSpPr txBox="1"/>
          <p:nvPr/>
        </p:nvSpPr>
        <p:spPr>
          <a:xfrm>
            <a:off x="6451770" y="2057520"/>
            <a:ext cx="678776" cy="338554"/>
          </a:xfrm>
          <a:prstGeom prst="rect">
            <a:avLst/>
          </a:prstGeom>
          <a:noFill/>
          <a:ln>
            <a:solidFill>
              <a:schemeClr val="tx1"/>
            </a:solidFill>
          </a:ln>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prstClr val="black"/>
                </a:solidFill>
                <a:effectLst/>
                <a:uLnTx/>
                <a:uFillTx/>
                <a:latin typeface="Calibri"/>
                <a:ea typeface="+mn-ea"/>
                <a:cs typeface="+mn-cs"/>
              </a:rPr>
              <a:t>Pagos</a:t>
            </a:r>
          </a:p>
        </p:txBody>
      </p:sp>
      <p:cxnSp>
        <p:nvCxnSpPr>
          <p:cNvPr id="21" name="Conector recto 20">
            <a:extLst>
              <a:ext uri="{FF2B5EF4-FFF2-40B4-BE49-F238E27FC236}">
                <a16:creationId xmlns:a16="http://schemas.microsoft.com/office/drawing/2014/main" id="{A9B52B55-9C86-4034-FDD5-24267BFE8105}"/>
              </a:ext>
            </a:extLst>
          </p:cNvPr>
          <p:cNvCxnSpPr>
            <a:cxnSpLocks/>
            <a:stCxn id="10" idx="3"/>
            <a:endCxn id="19" idx="1"/>
          </p:cNvCxnSpPr>
          <p:nvPr/>
        </p:nvCxnSpPr>
        <p:spPr>
          <a:xfrm flipV="1">
            <a:off x="6044372" y="1726845"/>
            <a:ext cx="407398" cy="400873"/>
          </a:xfrm>
          <a:prstGeom prst="line">
            <a:avLst/>
          </a:prstGeom>
        </p:spPr>
        <p:style>
          <a:lnRef idx="1">
            <a:schemeClr val="dk1"/>
          </a:lnRef>
          <a:fillRef idx="0">
            <a:schemeClr val="dk1"/>
          </a:fillRef>
          <a:effectRef idx="0">
            <a:schemeClr val="dk1"/>
          </a:effectRef>
          <a:fontRef idx="minor">
            <a:schemeClr val="tx1"/>
          </a:fontRef>
        </p:style>
      </p:cxnSp>
      <p:cxnSp>
        <p:nvCxnSpPr>
          <p:cNvPr id="22" name="Conector recto 21">
            <a:extLst>
              <a:ext uri="{FF2B5EF4-FFF2-40B4-BE49-F238E27FC236}">
                <a16:creationId xmlns:a16="http://schemas.microsoft.com/office/drawing/2014/main" id="{1544A465-5D50-4B59-1A17-E006AED30221}"/>
              </a:ext>
            </a:extLst>
          </p:cNvPr>
          <p:cNvCxnSpPr>
            <a:cxnSpLocks/>
            <a:stCxn id="10" idx="3"/>
            <a:endCxn id="20" idx="1"/>
          </p:cNvCxnSpPr>
          <p:nvPr/>
        </p:nvCxnSpPr>
        <p:spPr>
          <a:xfrm>
            <a:off x="6044372" y="2127718"/>
            <a:ext cx="407398" cy="99079"/>
          </a:xfrm>
          <a:prstGeom prst="line">
            <a:avLst/>
          </a:prstGeom>
        </p:spPr>
        <p:style>
          <a:lnRef idx="1">
            <a:schemeClr val="dk1"/>
          </a:lnRef>
          <a:fillRef idx="0">
            <a:schemeClr val="dk1"/>
          </a:fillRef>
          <a:effectRef idx="0">
            <a:schemeClr val="dk1"/>
          </a:effectRef>
          <a:fontRef idx="minor">
            <a:schemeClr val="tx1"/>
          </a:fontRef>
        </p:style>
      </p:cxnSp>
      <p:sp>
        <p:nvSpPr>
          <p:cNvPr id="27" name="CuadroTexto 26">
            <a:extLst>
              <a:ext uri="{FF2B5EF4-FFF2-40B4-BE49-F238E27FC236}">
                <a16:creationId xmlns:a16="http://schemas.microsoft.com/office/drawing/2014/main" id="{1D32BDCF-E550-C0D4-A6A5-FABE6D658FA8}"/>
              </a:ext>
            </a:extLst>
          </p:cNvPr>
          <p:cNvSpPr txBox="1"/>
          <p:nvPr/>
        </p:nvSpPr>
        <p:spPr>
          <a:xfrm>
            <a:off x="8185976" y="1564918"/>
            <a:ext cx="1960793" cy="830997"/>
          </a:xfrm>
          <a:prstGeom prst="rect">
            <a:avLst/>
          </a:prstGeom>
          <a:noFill/>
          <a:ln>
            <a:solidFill>
              <a:schemeClr val="tx1"/>
            </a:solidFill>
          </a:ln>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prstClr val="black"/>
                </a:solidFill>
                <a:effectLst/>
                <a:uLnTx/>
                <a:uFillTx/>
                <a:latin typeface="Calibri"/>
                <a:ea typeface="+mn-ea"/>
                <a:cs typeface="+mn-cs"/>
              </a:rPr>
              <a:t>Omisión</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prstClr val="black"/>
                </a:solidFill>
                <a:effectLst/>
                <a:uLnTx/>
                <a:uFillTx/>
                <a:latin typeface="Calibri"/>
                <a:ea typeface="+mn-ea"/>
                <a:cs typeface="+mn-cs"/>
              </a:rPr>
              <a:t>Responsabilidad</a:t>
            </a:r>
            <a:br>
              <a:rPr kumimoji="0" lang="es-AR" sz="1600" b="1" i="0" u="none" strike="noStrike" kern="1200" cap="none" spc="0" normalizeH="0" baseline="0" noProof="0" dirty="0">
                <a:ln>
                  <a:noFill/>
                </a:ln>
                <a:solidFill>
                  <a:prstClr val="black"/>
                </a:solidFill>
                <a:effectLst/>
                <a:uLnTx/>
                <a:uFillTx/>
                <a:latin typeface="Calibri"/>
                <a:ea typeface="+mn-ea"/>
                <a:cs typeface="+mn-cs"/>
              </a:rPr>
            </a:br>
            <a:r>
              <a:rPr kumimoji="0" lang="es-AR" sz="1600" b="1" i="0" u="none" strike="noStrike" kern="1200" cap="none" spc="0" normalizeH="0" baseline="0" noProof="0" dirty="0">
                <a:ln>
                  <a:noFill/>
                </a:ln>
                <a:solidFill>
                  <a:prstClr val="black"/>
                </a:solidFill>
                <a:effectLst/>
                <a:uLnTx/>
                <a:uFillTx/>
                <a:latin typeface="Calibri"/>
                <a:ea typeface="+mn-ea"/>
                <a:cs typeface="+mn-cs"/>
              </a:rPr>
              <a:t>solidaria de principal</a:t>
            </a:r>
          </a:p>
        </p:txBody>
      </p:sp>
      <p:sp>
        <p:nvSpPr>
          <p:cNvPr id="28" name="Cerrar llave 27">
            <a:extLst>
              <a:ext uri="{FF2B5EF4-FFF2-40B4-BE49-F238E27FC236}">
                <a16:creationId xmlns:a16="http://schemas.microsoft.com/office/drawing/2014/main" id="{57204D10-5CD2-78E4-FDA4-13E010ADA0A3}"/>
              </a:ext>
            </a:extLst>
          </p:cNvPr>
          <p:cNvSpPr/>
          <p:nvPr/>
        </p:nvSpPr>
        <p:spPr>
          <a:xfrm>
            <a:off x="7847353" y="1557568"/>
            <a:ext cx="173065" cy="838506"/>
          </a:xfrm>
          <a:prstGeom prst="rightBrace">
            <a:avLst/>
          </a:prstGeom>
        </p:spPr>
        <p:style>
          <a:lnRef idx="1">
            <a:schemeClr val="dk1"/>
          </a:lnRef>
          <a:fillRef idx="0">
            <a:schemeClr val="dk1"/>
          </a:fillRef>
          <a:effectRef idx="0">
            <a:schemeClr val="dk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AR" sz="1800" b="0" i="0" u="none" strike="noStrike" kern="1200" cap="none" spc="0" normalizeH="0" baseline="0" noProof="0">
              <a:ln>
                <a:noFill/>
              </a:ln>
              <a:solidFill>
                <a:prstClr val="black"/>
              </a:solidFill>
              <a:effectLst/>
              <a:uLnTx/>
              <a:uFillTx/>
              <a:latin typeface="Calibri"/>
              <a:ea typeface="+mn-ea"/>
              <a:cs typeface="+mn-cs"/>
            </a:endParaRPr>
          </a:p>
        </p:txBody>
      </p:sp>
      <p:sp>
        <p:nvSpPr>
          <p:cNvPr id="3" name="Rectangle 6">
            <a:extLst>
              <a:ext uri="{FF2B5EF4-FFF2-40B4-BE49-F238E27FC236}">
                <a16:creationId xmlns:a16="http://schemas.microsoft.com/office/drawing/2014/main" id="{876996FC-92C6-E214-A44A-EB806ED98ADA}"/>
              </a:ext>
            </a:extLst>
          </p:cNvPr>
          <p:cNvSpPr txBox="1">
            <a:spLocks noGrp="1" noChangeArrowheads="1"/>
          </p:cNvSpPr>
          <p:nvPr/>
        </p:nvSpPr>
        <p:spPr bwMode="auto">
          <a:xfrm>
            <a:off x="10106476" y="6344556"/>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s-ES" altLang="es-ES" sz="1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s-ES" altLang="es-ES" sz="1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p>
          <a:p>
            <a:pPr marL="0" marR="0" lvl="0" indent="0" algn="r" defTabSz="914400" rtl="0" eaLnBrk="1" fontAlgn="auto" latinLnBrk="0" hangingPunct="1">
              <a:lnSpc>
                <a:spcPct val="100000"/>
              </a:lnSpc>
              <a:spcBef>
                <a:spcPts val="0"/>
              </a:spcBef>
              <a:spcAft>
                <a:spcPts val="0"/>
              </a:spcAft>
              <a:buClrTx/>
              <a:buSzTx/>
              <a:buFontTx/>
              <a:buNone/>
              <a:tabLst/>
              <a:defRPr/>
            </a:pPr>
            <a:fld id="{C78EACEA-4453-4BB1-B0B6-1EC32BFE144D}" type="slidenum">
              <a:rPr kumimoji="0" lang="es-ES" altLang="es-ES" sz="10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11</a:t>
            </a:fld>
            <a:r>
              <a:rPr kumimoji="0" lang="es-ES" altLang="es-ES" sz="1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/63</a:t>
            </a:r>
            <a:endParaRPr kumimoji="0" lang="es-ES" altLang="es-ES" sz="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1840360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3B993C-79F0-3174-5DCB-C8E8A0F61208}"/>
            </a:ext>
          </a:extLst>
        </p:cNvPr>
        <p:cNvGrpSpPr/>
        <p:nvPr/>
      </p:nvGrpSpPr>
      <p:grpSpPr>
        <a:xfrm>
          <a:off x="0" y="0"/>
          <a:ext cx="0" cy="0"/>
          <a:chOff x="0" y="0"/>
          <a:chExt cx="0" cy="0"/>
        </a:xfrm>
      </p:grpSpPr>
      <p:sp>
        <p:nvSpPr>
          <p:cNvPr id="2" name="Rectángulo: esquinas redondeadas 1">
            <a:extLst>
              <a:ext uri="{FF2B5EF4-FFF2-40B4-BE49-F238E27FC236}">
                <a16:creationId xmlns:a16="http://schemas.microsoft.com/office/drawing/2014/main" id="{A00ADCA7-9933-E2EF-7183-D19DBC0021BA}"/>
              </a:ext>
            </a:extLst>
          </p:cNvPr>
          <p:cNvSpPr/>
          <p:nvPr/>
        </p:nvSpPr>
        <p:spPr>
          <a:xfrm>
            <a:off x="3643085" y="130628"/>
            <a:ext cx="4920342" cy="551789"/>
          </a:xfrm>
          <a:prstGeom prst="roundRect">
            <a:avLst/>
          </a:prstGeom>
          <a:noFill/>
          <a:ln w="254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wrap="square" lIns="90000" tIns="72000" bIns="72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2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Light"/>
                <a:ea typeface="+mn-ea"/>
                <a:cs typeface="+mn-cs"/>
              </a:rPr>
              <a:t>LA LEY DE MODERNIZACIÓN LABORAL</a:t>
            </a:r>
          </a:p>
        </p:txBody>
      </p:sp>
      <p:sp>
        <p:nvSpPr>
          <p:cNvPr id="6" name="CuadroTexto 5">
            <a:extLst>
              <a:ext uri="{FF2B5EF4-FFF2-40B4-BE49-F238E27FC236}">
                <a16:creationId xmlns:a16="http://schemas.microsoft.com/office/drawing/2014/main" id="{F892F30F-4186-F75D-086A-972E70D0789A}"/>
              </a:ext>
            </a:extLst>
          </p:cNvPr>
          <p:cNvSpPr txBox="1"/>
          <p:nvPr/>
        </p:nvSpPr>
        <p:spPr>
          <a:xfrm>
            <a:off x="3101520" y="6092058"/>
            <a:ext cx="5998936" cy="707886"/>
          </a:xfrm>
          <a:prstGeom prst="rect">
            <a:avLst/>
          </a:prstGeom>
          <a:noFill/>
          <a:ln>
            <a:solidFill>
              <a:schemeClr val="tx1"/>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AR" sz="800" b="0" i="0" u="none" strike="noStrike" kern="1200" cap="none" spc="0" normalizeH="0" baseline="0" noProof="0" dirty="0">
                <a:ln>
                  <a:noFill/>
                </a:ln>
                <a:solidFill>
                  <a:prstClr val="black"/>
                </a:solidFill>
                <a:effectLst/>
                <a:uLnTx/>
                <a:uFillTx/>
                <a:latin typeface="Calibri"/>
                <a:ea typeface="+mn-ea"/>
                <a:cs typeface="+mn-cs"/>
              </a:rPr>
              <a:t>Artículo 19.- </a:t>
            </a:r>
            <a:r>
              <a:rPr kumimoji="0" lang="es-AR" sz="800" b="1" i="0" u="none" strike="noStrike" kern="1200" cap="none" spc="0" normalizeH="0" baseline="0" noProof="0" dirty="0" err="1">
                <a:ln>
                  <a:noFill/>
                </a:ln>
                <a:solidFill>
                  <a:prstClr val="black"/>
                </a:solidFill>
                <a:effectLst/>
                <a:uLnTx/>
                <a:uFillTx/>
                <a:latin typeface="Calibri"/>
                <a:ea typeface="+mn-ea"/>
                <a:cs typeface="+mn-cs"/>
              </a:rPr>
              <a:t>Sustitúyese</a:t>
            </a:r>
            <a:r>
              <a:rPr kumimoji="0" lang="es-AR" sz="800" b="1" i="0" u="none" strike="noStrike" kern="1200" cap="none" spc="0" normalizeH="0" baseline="0" noProof="0" dirty="0">
                <a:ln>
                  <a:noFill/>
                </a:ln>
                <a:solidFill>
                  <a:prstClr val="black"/>
                </a:solidFill>
                <a:effectLst/>
                <a:uLnTx/>
                <a:uFillTx/>
                <a:latin typeface="Calibri"/>
                <a:ea typeface="+mn-ea"/>
                <a:cs typeface="+mn-cs"/>
              </a:rPr>
              <a:t> el artículo 31</a:t>
            </a:r>
            <a:r>
              <a:rPr kumimoji="0" lang="es-AR" sz="800" b="0" i="0" u="none" strike="noStrike" kern="1200" cap="none" spc="0" normalizeH="0" baseline="0" noProof="0" dirty="0">
                <a:ln>
                  <a:noFill/>
                </a:ln>
                <a:solidFill>
                  <a:prstClr val="black"/>
                </a:solidFill>
                <a:effectLst/>
                <a:uLnTx/>
                <a:uFillTx/>
                <a:latin typeface="Calibri"/>
                <a:ea typeface="+mn-ea"/>
                <a:cs typeface="+mn-cs"/>
              </a:rPr>
              <a:t> de la Ley de Contrato de Trabajo NO 20.744 (</a:t>
            </a:r>
            <a:r>
              <a:rPr kumimoji="0" lang="es-AR" sz="800" b="0" i="0" u="none" strike="noStrike" kern="1200" cap="none" spc="0" normalizeH="0" baseline="0" noProof="0" dirty="0" err="1">
                <a:ln>
                  <a:noFill/>
                </a:ln>
                <a:solidFill>
                  <a:prstClr val="black"/>
                </a:solidFill>
                <a:effectLst/>
                <a:uLnTx/>
                <a:uFillTx/>
                <a:latin typeface="Calibri"/>
                <a:ea typeface="+mn-ea"/>
                <a:cs typeface="+mn-cs"/>
              </a:rPr>
              <a:t>t.o</a:t>
            </a:r>
            <a:r>
              <a:rPr kumimoji="0" lang="es-AR" sz="800" b="0" i="0" u="none" strike="noStrike" kern="1200" cap="none" spc="0" normalizeH="0" baseline="0" noProof="0" dirty="0">
                <a:ln>
                  <a:noFill/>
                </a:ln>
                <a:solidFill>
                  <a:prstClr val="black"/>
                </a:solidFill>
                <a:effectLst/>
                <a:uLnTx/>
                <a:uFillTx/>
                <a:latin typeface="Calibri"/>
                <a:ea typeface="+mn-ea"/>
                <a:cs typeface="+mn-cs"/>
              </a:rPr>
              <a:t>. 1976) y sus modificaciones, por el siguiente: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AR" sz="800" b="0" i="0" u="none" strike="noStrike" kern="1200" cap="none" spc="0" normalizeH="0" baseline="0" noProof="0" dirty="0">
                <a:ln>
                  <a:noFill/>
                </a:ln>
                <a:solidFill>
                  <a:prstClr val="black"/>
                </a:solidFill>
                <a:effectLst/>
                <a:uLnTx/>
                <a:uFillTx/>
                <a:latin typeface="Calibri"/>
                <a:ea typeface="+mn-ea"/>
                <a:cs typeface="+mn-cs"/>
              </a:rPr>
              <a:t>Artículo 31: Empresas subordinadas o relacionadas. Solidaridad. Siempre que una (1) o más empresas, aunque tuviesen cada una de ellas personalidad jurídica propia, estuviesen bajo la dirección, control o administración de otras, o de tal modo relacionadas que constituyan un conjunto económico de carácter permanente, serán a los fines de las obligaciones contraídas por cada una de ellas con sus trabajadores y con los organismos de seguridad social, solidariamente responsables, únicamente cuando hayan mediado maniobras fraudulentas.</a:t>
            </a:r>
          </a:p>
        </p:txBody>
      </p:sp>
      <p:sp>
        <p:nvSpPr>
          <p:cNvPr id="7" name="CuadroTexto 6">
            <a:extLst>
              <a:ext uri="{FF2B5EF4-FFF2-40B4-BE49-F238E27FC236}">
                <a16:creationId xmlns:a16="http://schemas.microsoft.com/office/drawing/2014/main" id="{991E5D40-1150-5A8E-B787-DD99737A0369}"/>
              </a:ext>
            </a:extLst>
          </p:cNvPr>
          <p:cNvSpPr txBox="1"/>
          <p:nvPr/>
        </p:nvSpPr>
        <p:spPr>
          <a:xfrm>
            <a:off x="3143407" y="2061376"/>
            <a:ext cx="2642390" cy="584775"/>
          </a:xfrm>
          <a:prstGeom prst="rect">
            <a:avLst/>
          </a:prstGeom>
          <a:noFill/>
          <a:ln>
            <a:solidFill>
              <a:schemeClr val="tx1"/>
            </a:solidFill>
          </a:ln>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srgbClr val="4472C4">
                    <a:lumMod val="75000"/>
                  </a:srgbClr>
                </a:solidFill>
                <a:effectLst/>
                <a:uLnTx/>
                <a:uFillTx/>
                <a:latin typeface="Calibri"/>
                <a:ea typeface="+mn-ea"/>
                <a:cs typeface="+mn-cs"/>
              </a:rPr>
              <a:t>EMPRESAS SUBORDINADAS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srgbClr val="4472C4">
                    <a:lumMod val="75000"/>
                  </a:srgbClr>
                </a:solidFill>
                <a:effectLst/>
                <a:uLnTx/>
                <a:uFillTx/>
                <a:latin typeface="Calibri"/>
                <a:ea typeface="+mn-ea"/>
                <a:cs typeface="+mn-cs"/>
              </a:rPr>
              <a:t>Y RELACIONADAS</a:t>
            </a:r>
          </a:p>
        </p:txBody>
      </p:sp>
      <p:sp>
        <p:nvSpPr>
          <p:cNvPr id="8" name="CuadroTexto 7">
            <a:extLst>
              <a:ext uri="{FF2B5EF4-FFF2-40B4-BE49-F238E27FC236}">
                <a16:creationId xmlns:a16="http://schemas.microsoft.com/office/drawing/2014/main" id="{B62322FF-55A9-1D97-48F7-431B61058C87}"/>
              </a:ext>
            </a:extLst>
          </p:cNvPr>
          <p:cNvSpPr txBox="1"/>
          <p:nvPr/>
        </p:nvSpPr>
        <p:spPr>
          <a:xfrm>
            <a:off x="3316072" y="3153974"/>
            <a:ext cx="1340560" cy="646331"/>
          </a:xfrm>
          <a:prstGeom prst="rect">
            <a:avLst/>
          </a:prstGeom>
          <a:noFill/>
          <a:ln w="28575">
            <a:solidFill>
              <a:srgbClr val="FF0000"/>
            </a:solidFill>
          </a:ln>
        </p:spPr>
        <p:txBody>
          <a:bodyPr wrap="square" rtlCol="0">
            <a:spAutoFit/>
          </a:bodyPr>
          <a:lstStyle>
            <a:defPPr>
              <a:defRPr lang="es-AR"/>
            </a:defPPr>
            <a:lvl1pPr algn="ctr">
              <a:defRPr b="1">
                <a:solidFill>
                  <a:srgbClr val="FF0000"/>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800" b="1" i="0" u="none" strike="noStrike" kern="1200" cap="none" spc="0" normalizeH="0" baseline="0" noProof="0" dirty="0">
                <a:ln>
                  <a:noFill/>
                </a:ln>
                <a:solidFill>
                  <a:srgbClr val="FF0000"/>
                </a:solidFill>
                <a:effectLst/>
                <a:uLnTx/>
                <a:uFillTx/>
                <a:latin typeface="Calibri"/>
                <a:ea typeface="+mn-ea"/>
                <a:cs typeface="+mn-cs"/>
              </a:rPr>
              <a:t>Solidaridad</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800" b="1" i="0" u="none" strike="noStrike" kern="1200" cap="none" spc="0" normalizeH="0" baseline="0" noProof="0" dirty="0">
                <a:ln>
                  <a:noFill/>
                </a:ln>
                <a:solidFill>
                  <a:srgbClr val="FF0000"/>
                </a:solidFill>
                <a:effectLst/>
                <a:uLnTx/>
                <a:uFillTx/>
                <a:latin typeface="Calibri"/>
                <a:ea typeface="+mn-ea"/>
                <a:cs typeface="+mn-cs"/>
              </a:rPr>
              <a:t>Únicamente</a:t>
            </a:r>
          </a:p>
        </p:txBody>
      </p:sp>
      <p:cxnSp>
        <p:nvCxnSpPr>
          <p:cNvPr id="9" name="Conector recto 8">
            <a:extLst>
              <a:ext uri="{FF2B5EF4-FFF2-40B4-BE49-F238E27FC236}">
                <a16:creationId xmlns:a16="http://schemas.microsoft.com/office/drawing/2014/main" id="{8993C5BA-6D65-6C59-DB33-17BE522AED64}"/>
              </a:ext>
            </a:extLst>
          </p:cNvPr>
          <p:cNvCxnSpPr>
            <a:cxnSpLocks/>
          </p:cNvCxnSpPr>
          <p:nvPr/>
        </p:nvCxnSpPr>
        <p:spPr>
          <a:xfrm>
            <a:off x="3777325" y="2653093"/>
            <a:ext cx="0" cy="500881"/>
          </a:xfrm>
          <a:prstGeom prst="line">
            <a:avLst/>
          </a:prstGeom>
        </p:spPr>
        <p:style>
          <a:lnRef idx="1">
            <a:schemeClr val="dk1"/>
          </a:lnRef>
          <a:fillRef idx="0">
            <a:schemeClr val="dk1"/>
          </a:fillRef>
          <a:effectRef idx="0">
            <a:schemeClr val="dk1"/>
          </a:effectRef>
          <a:fontRef idx="minor">
            <a:schemeClr val="tx1"/>
          </a:fontRef>
        </p:style>
      </p:cxnSp>
      <p:sp>
        <p:nvSpPr>
          <p:cNvPr id="10" name="CuadroTexto 9">
            <a:extLst>
              <a:ext uri="{FF2B5EF4-FFF2-40B4-BE49-F238E27FC236}">
                <a16:creationId xmlns:a16="http://schemas.microsoft.com/office/drawing/2014/main" id="{043FBA52-96D9-D5DB-FD59-E43B256DECDB}"/>
              </a:ext>
            </a:extLst>
          </p:cNvPr>
          <p:cNvSpPr txBox="1"/>
          <p:nvPr/>
        </p:nvSpPr>
        <p:spPr>
          <a:xfrm>
            <a:off x="5889345" y="1915416"/>
            <a:ext cx="2477311" cy="338554"/>
          </a:xfrm>
          <a:prstGeom prst="rect">
            <a:avLst/>
          </a:prstGeom>
          <a:no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prstClr val="black"/>
                </a:solidFill>
                <a:effectLst/>
                <a:uLnTx/>
                <a:uFillTx/>
                <a:latin typeface="Calibri"/>
                <a:ea typeface="+mn-ea"/>
                <a:cs typeface="+mn-cs"/>
              </a:rPr>
              <a:t>Conjunto económico</a:t>
            </a:r>
          </a:p>
        </p:txBody>
      </p:sp>
      <p:cxnSp>
        <p:nvCxnSpPr>
          <p:cNvPr id="11" name="Conector recto 10">
            <a:extLst>
              <a:ext uri="{FF2B5EF4-FFF2-40B4-BE49-F238E27FC236}">
                <a16:creationId xmlns:a16="http://schemas.microsoft.com/office/drawing/2014/main" id="{BF094557-7EE3-1C53-C176-6E5116A4FCE4}"/>
              </a:ext>
            </a:extLst>
          </p:cNvPr>
          <p:cNvCxnSpPr>
            <a:cxnSpLocks/>
            <a:stCxn id="7" idx="3"/>
            <a:endCxn id="10" idx="1"/>
          </p:cNvCxnSpPr>
          <p:nvPr/>
        </p:nvCxnSpPr>
        <p:spPr>
          <a:xfrm flipV="1">
            <a:off x="5785797" y="2084693"/>
            <a:ext cx="103548" cy="269071"/>
          </a:xfrm>
          <a:prstGeom prst="line">
            <a:avLst/>
          </a:prstGeom>
        </p:spPr>
        <p:style>
          <a:lnRef idx="1">
            <a:schemeClr val="dk1"/>
          </a:lnRef>
          <a:fillRef idx="0">
            <a:schemeClr val="dk1"/>
          </a:fillRef>
          <a:effectRef idx="0">
            <a:schemeClr val="dk1"/>
          </a:effectRef>
          <a:fontRef idx="minor">
            <a:schemeClr val="tx1"/>
          </a:fontRef>
        </p:style>
      </p:cxnSp>
      <p:sp>
        <p:nvSpPr>
          <p:cNvPr id="12" name="CuadroTexto 11">
            <a:extLst>
              <a:ext uri="{FF2B5EF4-FFF2-40B4-BE49-F238E27FC236}">
                <a16:creationId xmlns:a16="http://schemas.microsoft.com/office/drawing/2014/main" id="{F3E6A8C9-9042-6DBD-90AE-7AA63FEFCA31}"/>
              </a:ext>
            </a:extLst>
          </p:cNvPr>
          <p:cNvSpPr txBox="1"/>
          <p:nvPr/>
        </p:nvSpPr>
        <p:spPr>
          <a:xfrm>
            <a:off x="5911118" y="2459700"/>
            <a:ext cx="2477311" cy="338554"/>
          </a:xfrm>
          <a:prstGeom prst="rect">
            <a:avLst/>
          </a:prstGeom>
          <a:no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prstClr val="black"/>
                </a:solidFill>
                <a:effectLst/>
                <a:uLnTx/>
                <a:uFillTx/>
                <a:latin typeface="Calibri"/>
                <a:ea typeface="+mn-ea"/>
                <a:cs typeface="+mn-cs"/>
              </a:rPr>
              <a:t>Relacionadas</a:t>
            </a:r>
          </a:p>
        </p:txBody>
      </p:sp>
      <p:cxnSp>
        <p:nvCxnSpPr>
          <p:cNvPr id="13" name="Conector recto 12">
            <a:extLst>
              <a:ext uri="{FF2B5EF4-FFF2-40B4-BE49-F238E27FC236}">
                <a16:creationId xmlns:a16="http://schemas.microsoft.com/office/drawing/2014/main" id="{4D886A3F-64AA-1F45-CB60-07B6C6F47228}"/>
              </a:ext>
            </a:extLst>
          </p:cNvPr>
          <p:cNvCxnSpPr>
            <a:cxnSpLocks/>
            <a:stCxn id="7" idx="3"/>
            <a:endCxn id="12" idx="1"/>
          </p:cNvCxnSpPr>
          <p:nvPr/>
        </p:nvCxnSpPr>
        <p:spPr>
          <a:xfrm>
            <a:off x="5785797" y="2353764"/>
            <a:ext cx="125321" cy="275213"/>
          </a:xfrm>
          <a:prstGeom prst="line">
            <a:avLst/>
          </a:prstGeom>
        </p:spPr>
        <p:style>
          <a:lnRef idx="1">
            <a:schemeClr val="dk1"/>
          </a:lnRef>
          <a:fillRef idx="0">
            <a:schemeClr val="dk1"/>
          </a:fillRef>
          <a:effectRef idx="0">
            <a:schemeClr val="dk1"/>
          </a:effectRef>
          <a:fontRef idx="minor">
            <a:schemeClr val="tx1"/>
          </a:fontRef>
        </p:style>
      </p:cxnSp>
      <p:sp>
        <p:nvSpPr>
          <p:cNvPr id="15" name="CuadroTexto 14">
            <a:extLst>
              <a:ext uri="{FF2B5EF4-FFF2-40B4-BE49-F238E27FC236}">
                <a16:creationId xmlns:a16="http://schemas.microsoft.com/office/drawing/2014/main" id="{D05C33B2-3BFC-8D2B-CF75-C4E5908CA9E4}"/>
              </a:ext>
            </a:extLst>
          </p:cNvPr>
          <p:cNvSpPr txBox="1"/>
          <p:nvPr/>
        </p:nvSpPr>
        <p:spPr>
          <a:xfrm>
            <a:off x="4853350" y="2896257"/>
            <a:ext cx="2477311" cy="338554"/>
          </a:xfrm>
          <a:prstGeom prst="rect">
            <a:avLst/>
          </a:prstGeom>
          <a:no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prstClr val="black"/>
                </a:solidFill>
                <a:effectLst/>
                <a:uLnTx/>
                <a:uFillTx/>
                <a:latin typeface="Calibri"/>
                <a:ea typeface="+mn-ea"/>
                <a:cs typeface="+mn-cs"/>
              </a:rPr>
              <a:t>Conducción temeraria</a:t>
            </a:r>
          </a:p>
        </p:txBody>
      </p:sp>
      <p:cxnSp>
        <p:nvCxnSpPr>
          <p:cNvPr id="16" name="Conector recto 15">
            <a:extLst>
              <a:ext uri="{FF2B5EF4-FFF2-40B4-BE49-F238E27FC236}">
                <a16:creationId xmlns:a16="http://schemas.microsoft.com/office/drawing/2014/main" id="{66C20E1D-E701-D0C5-4E3D-C80D16181F44}"/>
              </a:ext>
            </a:extLst>
          </p:cNvPr>
          <p:cNvCxnSpPr>
            <a:cxnSpLocks/>
            <a:stCxn id="8" idx="3"/>
            <a:endCxn id="15" idx="1"/>
          </p:cNvCxnSpPr>
          <p:nvPr/>
        </p:nvCxnSpPr>
        <p:spPr>
          <a:xfrm flipV="1">
            <a:off x="4656632" y="3065534"/>
            <a:ext cx="196718" cy="411606"/>
          </a:xfrm>
          <a:prstGeom prst="line">
            <a:avLst/>
          </a:prstGeom>
        </p:spPr>
        <p:style>
          <a:lnRef idx="1">
            <a:schemeClr val="dk1"/>
          </a:lnRef>
          <a:fillRef idx="0">
            <a:schemeClr val="dk1"/>
          </a:fillRef>
          <a:effectRef idx="0">
            <a:schemeClr val="dk1"/>
          </a:effectRef>
          <a:fontRef idx="minor">
            <a:schemeClr val="tx1"/>
          </a:fontRef>
        </p:style>
      </p:cxnSp>
      <p:sp>
        <p:nvSpPr>
          <p:cNvPr id="17" name="CuadroTexto 16">
            <a:extLst>
              <a:ext uri="{FF2B5EF4-FFF2-40B4-BE49-F238E27FC236}">
                <a16:creationId xmlns:a16="http://schemas.microsoft.com/office/drawing/2014/main" id="{89D9E773-5ACF-57EE-E20B-9A7C37C70B1F}"/>
              </a:ext>
            </a:extLst>
          </p:cNvPr>
          <p:cNvSpPr txBox="1"/>
          <p:nvPr/>
        </p:nvSpPr>
        <p:spPr>
          <a:xfrm>
            <a:off x="4875123" y="3440541"/>
            <a:ext cx="2477311" cy="338554"/>
          </a:xfrm>
          <a:prstGeom prst="rect">
            <a:avLst/>
          </a:prstGeom>
          <a:no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prstClr val="black"/>
                </a:solidFill>
                <a:effectLst/>
                <a:uLnTx/>
                <a:uFillTx/>
                <a:latin typeface="Calibri"/>
                <a:ea typeface="+mn-ea"/>
                <a:cs typeface="+mn-cs"/>
              </a:rPr>
              <a:t>Maniobras fraudulentas</a:t>
            </a:r>
          </a:p>
        </p:txBody>
      </p:sp>
      <p:cxnSp>
        <p:nvCxnSpPr>
          <p:cNvPr id="18" name="Conector recto 17">
            <a:extLst>
              <a:ext uri="{FF2B5EF4-FFF2-40B4-BE49-F238E27FC236}">
                <a16:creationId xmlns:a16="http://schemas.microsoft.com/office/drawing/2014/main" id="{1F2F25FF-D86B-0D14-CF97-44BE65571BE3}"/>
              </a:ext>
            </a:extLst>
          </p:cNvPr>
          <p:cNvCxnSpPr>
            <a:cxnSpLocks/>
            <a:stCxn id="8" idx="3"/>
            <a:endCxn id="17" idx="1"/>
          </p:cNvCxnSpPr>
          <p:nvPr/>
        </p:nvCxnSpPr>
        <p:spPr>
          <a:xfrm>
            <a:off x="4656632" y="3477140"/>
            <a:ext cx="218491" cy="132678"/>
          </a:xfrm>
          <a:prstGeom prst="line">
            <a:avLst/>
          </a:prstGeom>
        </p:spPr>
        <p:style>
          <a:lnRef idx="1">
            <a:schemeClr val="dk1"/>
          </a:lnRef>
          <a:fillRef idx="0">
            <a:schemeClr val="dk1"/>
          </a:fillRef>
          <a:effectRef idx="0">
            <a:schemeClr val="dk1"/>
          </a:effectRef>
          <a:fontRef idx="minor">
            <a:schemeClr val="tx1"/>
          </a:fontRef>
        </p:style>
      </p:cxnSp>
      <p:sp>
        <p:nvSpPr>
          <p:cNvPr id="3" name="Rectangle 6">
            <a:extLst>
              <a:ext uri="{FF2B5EF4-FFF2-40B4-BE49-F238E27FC236}">
                <a16:creationId xmlns:a16="http://schemas.microsoft.com/office/drawing/2014/main" id="{72C0957A-9F8E-0D8B-7562-5FA69EB3378E}"/>
              </a:ext>
            </a:extLst>
          </p:cNvPr>
          <p:cNvSpPr txBox="1">
            <a:spLocks noGrp="1" noChangeArrowheads="1"/>
          </p:cNvSpPr>
          <p:nvPr/>
        </p:nvSpPr>
        <p:spPr bwMode="auto">
          <a:xfrm>
            <a:off x="10106476" y="6344556"/>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s-ES" altLang="es-ES" sz="1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s-ES" altLang="es-ES" sz="1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p>
          <a:p>
            <a:pPr marL="0" marR="0" lvl="0" indent="0" algn="r" defTabSz="914400" rtl="0" eaLnBrk="1" fontAlgn="auto" latinLnBrk="0" hangingPunct="1">
              <a:lnSpc>
                <a:spcPct val="100000"/>
              </a:lnSpc>
              <a:spcBef>
                <a:spcPts val="0"/>
              </a:spcBef>
              <a:spcAft>
                <a:spcPts val="0"/>
              </a:spcAft>
              <a:buClrTx/>
              <a:buSzTx/>
              <a:buFontTx/>
              <a:buNone/>
              <a:tabLst/>
              <a:defRPr/>
            </a:pPr>
            <a:fld id="{C78EACEA-4453-4BB1-B0B6-1EC32BFE144D}" type="slidenum">
              <a:rPr kumimoji="0" lang="es-ES" altLang="es-ES" sz="10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12</a:t>
            </a:fld>
            <a:r>
              <a:rPr kumimoji="0" lang="es-ES" altLang="es-ES" sz="1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/63</a:t>
            </a:r>
            <a:endParaRPr kumimoji="0" lang="es-ES" altLang="es-ES" sz="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0670173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E91268-760C-B7A9-40D0-5EA813912E2B}"/>
            </a:ext>
          </a:extLst>
        </p:cNvPr>
        <p:cNvGrpSpPr/>
        <p:nvPr/>
      </p:nvGrpSpPr>
      <p:grpSpPr>
        <a:xfrm>
          <a:off x="0" y="0"/>
          <a:ext cx="0" cy="0"/>
          <a:chOff x="0" y="0"/>
          <a:chExt cx="0" cy="0"/>
        </a:xfrm>
      </p:grpSpPr>
      <p:sp>
        <p:nvSpPr>
          <p:cNvPr id="2" name="Rectángulo: esquinas redondeadas 1">
            <a:extLst>
              <a:ext uri="{FF2B5EF4-FFF2-40B4-BE49-F238E27FC236}">
                <a16:creationId xmlns:a16="http://schemas.microsoft.com/office/drawing/2014/main" id="{89B02013-B76E-99DD-5937-9EBDF534AA36}"/>
              </a:ext>
            </a:extLst>
          </p:cNvPr>
          <p:cNvSpPr/>
          <p:nvPr/>
        </p:nvSpPr>
        <p:spPr>
          <a:xfrm>
            <a:off x="3643085" y="130628"/>
            <a:ext cx="4920342" cy="551789"/>
          </a:xfrm>
          <a:prstGeom prst="roundRect">
            <a:avLst/>
          </a:prstGeom>
          <a:noFill/>
          <a:ln w="254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wrap="square" lIns="90000" tIns="72000" bIns="72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2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Light"/>
                <a:ea typeface="+mn-ea"/>
                <a:cs typeface="+mn-cs"/>
              </a:rPr>
              <a:t>LA LEY DE MODERNIZACIÓN LABORAL</a:t>
            </a:r>
          </a:p>
        </p:txBody>
      </p:sp>
      <p:sp>
        <p:nvSpPr>
          <p:cNvPr id="6" name="CuadroTexto 5">
            <a:extLst>
              <a:ext uri="{FF2B5EF4-FFF2-40B4-BE49-F238E27FC236}">
                <a16:creationId xmlns:a16="http://schemas.microsoft.com/office/drawing/2014/main" id="{B8DDB13D-C7A5-13BB-311A-B906554E8956}"/>
              </a:ext>
            </a:extLst>
          </p:cNvPr>
          <p:cNvSpPr txBox="1"/>
          <p:nvPr/>
        </p:nvSpPr>
        <p:spPr>
          <a:xfrm>
            <a:off x="82550" y="5493874"/>
            <a:ext cx="11615964" cy="1323439"/>
          </a:xfrm>
          <a:prstGeom prst="rect">
            <a:avLst/>
          </a:prstGeom>
          <a:noFill/>
          <a:ln>
            <a:solidFill>
              <a:schemeClr val="tx1"/>
            </a:solidFill>
          </a:ln>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s-MX" sz="800" b="0" i="0" u="none" strike="noStrike" kern="1200" cap="none" spc="0" normalizeH="0" baseline="0" noProof="0" dirty="0">
                <a:ln>
                  <a:noFill/>
                </a:ln>
                <a:solidFill>
                  <a:prstClr val="black"/>
                </a:solidFill>
                <a:effectLst/>
                <a:uLnTx/>
                <a:uFillTx/>
                <a:latin typeface="Calibri"/>
                <a:ea typeface="+mn-ea"/>
                <a:cs typeface="+mn-cs"/>
              </a:rPr>
              <a:t>Artículo 36.- </a:t>
            </a:r>
            <a:r>
              <a:rPr kumimoji="0" lang="es-MX" sz="800" b="1" i="0" u="none" strike="noStrike" kern="1200" cap="none" spc="0" normalizeH="0" baseline="0" noProof="0" dirty="0" err="1">
                <a:ln>
                  <a:noFill/>
                </a:ln>
                <a:solidFill>
                  <a:prstClr val="black"/>
                </a:solidFill>
                <a:effectLst/>
                <a:uLnTx/>
                <a:uFillTx/>
                <a:latin typeface="Calibri"/>
                <a:ea typeface="+mn-ea"/>
                <a:cs typeface="+mn-cs"/>
              </a:rPr>
              <a:t>Sustitúyese</a:t>
            </a:r>
            <a:r>
              <a:rPr kumimoji="0" lang="es-MX" sz="800" b="1" i="0" u="none" strike="noStrike" kern="1200" cap="none" spc="0" normalizeH="0" baseline="0" noProof="0" dirty="0">
                <a:ln>
                  <a:noFill/>
                </a:ln>
                <a:solidFill>
                  <a:prstClr val="black"/>
                </a:solidFill>
                <a:effectLst/>
                <a:uLnTx/>
                <a:uFillTx/>
                <a:latin typeface="Calibri"/>
                <a:ea typeface="+mn-ea"/>
                <a:cs typeface="+mn-cs"/>
              </a:rPr>
              <a:t> el inciso del artículo 132</a:t>
            </a:r>
            <a:r>
              <a:rPr kumimoji="0" lang="es-MX" sz="800" b="0" i="0" u="none" strike="noStrike" kern="1200" cap="none" spc="0" normalizeH="0" baseline="0" noProof="0" dirty="0">
                <a:ln>
                  <a:noFill/>
                </a:ln>
                <a:solidFill>
                  <a:prstClr val="black"/>
                </a:solidFill>
                <a:effectLst/>
                <a:uLnTx/>
                <a:uFillTx/>
                <a:latin typeface="Calibri"/>
                <a:ea typeface="+mn-ea"/>
                <a:cs typeface="+mn-cs"/>
              </a:rPr>
              <a:t> de la Ley de Contrato de Trabajo NO 20.744 (</a:t>
            </a:r>
            <a:r>
              <a:rPr kumimoji="0" lang="es-MX" sz="800" b="0" i="0" u="none" strike="noStrike" kern="1200" cap="none" spc="0" normalizeH="0" baseline="0" noProof="0" dirty="0" err="1">
                <a:ln>
                  <a:noFill/>
                </a:ln>
                <a:solidFill>
                  <a:prstClr val="black"/>
                </a:solidFill>
                <a:effectLst/>
                <a:uLnTx/>
                <a:uFillTx/>
                <a:latin typeface="Calibri"/>
                <a:ea typeface="+mn-ea"/>
                <a:cs typeface="+mn-cs"/>
              </a:rPr>
              <a:t>t.o</a:t>
            </a:r>
            <a:r>
              <a:rPr kumimoji="0" lang="es-MX" sz="800" b="0" i="0" u="none" strike="noStrike" kern="1200" cap="none" spc="0" normalizeH="0" baseline="0" noProof="0" dirty="0">
                <a:ln>
                  <a:noFill/>
                </a:ln>
                <a:solidFill>
                  <a:prstClr val="black"/>
                </a:solidFill>
                <a:effectLst/>
                <a:uLnTx/>
                <a:uFillTx/>
                <a:latin typeface="Calibri"/>
                <a:ea typeface="+mn-ea"/>
                <a:cs typeface="+mn-cs"/>
              </a:rPr>
              <a:t>. 1976) y sus modificaciones, por el siguiente: Depósitos en cajas de ahorro de instituciones del Estado Nacional, de las provincias, de los municipios, de la Ciudad Autónoma de Buenos Aires, sindicales o de propiedad de asociaciones profesionales de trabajadores, y pago de cuotas por préstamos acordados por el trabajador y esas instituciones o entidades bancarias.</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s-MX" sz="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s-MX" sz="800" b="0" i="0" u="none" strike="noStrike" kern="1200" cap="none" spc="0" normalizeH="0" baseline="0" noProof="0" dirty="0">
                <a:ln>
                  <a:noFill/>
                </a:ln>
                <a:solidFill>
                  <a:prstClr val="black"/>
                </a:solidFill>
                <a:effectLst/>
                <a:uLnTx/>
                <a:uFillTx/>
                <a:latin typeface="Calibri"/>
                <a:ea typeface="+mn-ea"/>
                <a:cs typeface="+mn-cs"/>
              </a:rPr>
              <a:t>Artículo 37.-</a:t>
            </a:r>
            <a:r>
              <a:rPr kumimoji="0" lang="es-MX" sz="800" b="1" i="0" u="none" strike="noStrike" kern="1200" cap="none" spc="0" normalizeH="0" baseline="0" noProof="0" dirty="0">
                <a:ln>
                  <a:noFill/>
                </a:ln>
                <a:solidFill>
                  <a:prstClr val="black"/>
                </a:solidFill>
                <a:effectLst/>
                <a:uLnTx/>
                <a:uFillTx/>
                <a:latin typeface="Calibri"/>
                <a:ea typeface="+mn-ea"/>
                <a:cs typeface="+mn-cs"/>
              </a:rPr>
              <a:t> </a:t>
            </a:r>
            <a:r>
              <a:rPr kumimoji="0" lang="es-MX" sz="800" b="1" i="0" u="none" strike="noStrike" kern="1200" cap="none" spc="0" normalizeH="0" baseline="0" noProof="0" dirty="0" err="1">
                <a:ln>
                  <a:noFill/>
                </a:ln>
                <a:solidFill>
                  <a:prstClr val="black"/>
                </a:solidFill>
                <a:effectLst/>
                <a:uLnTx/>
                <a:uFillTx/>
                <a:latin typeface="Calibri"/>
                <a:ea typeface="+mn-ea"/>
                <a:cs typeface="+mn-cs"/>
              </a:rPr>
              <a:t>Sustitúyese</a:t>
            </a:r>
            <a:r>
              <a:rPr kumimoji="0" lang="es-MX" sz="800" b="1" i="0" u="none" strike="noStrike" kern="1200" cap="none" spc="0" normalizeH="0" baseline="0" noProof="0" dirty="0">
                <a:ln>
                  <a:noFill/>
                </a:ln>
                <a:solidFill>
                  <a:prstClr val="black"/>
                </a:solidFill>
                <a:effectLst/>
                <a:uLnTx/>
                <a:uFillTx/>
                <a:latin typeface="Calibri"/>
                <a:ea typeface="+mn-ea"/>
                <a:cs typeface="+mn-cs"/>
              </a:rPr>
              <a:t> el artículo 133</a:t>
            </a:r>
            <a:r>
              <a:rPr kumimoji="0" lang="es-MX" sz="800" b="0" i="0" u="none" strike="noStrike" kern="1200" cap="none" spc="0" normalizeH="0" baseline="0" noProof="0" dirty="0">
                <a:ln>
                  <a:noFill/>
                </a:ln>
                <a:solidFill>
                  <a:prstClr val="black"/>
                </a:solidFill>
                <a:effectLst/>
                <a:uLnTx/>
                <a:uFillTx/>
                <a:latin typeface="Calibri"/>
                <a:ea typeface="+mn-ea"/>
                <a:cs typeface="+mn-cs"/>
              </a:rPr>
              <a:t> de la Ley de Contrato de Trabajo </a:t>
            </a:r>
            <a:r>
              <a:rPr kumimoji="0" lang="es-MX" sz="800" b="0" i="0" u="none" strike="noStrike" kern="1200" cap="none" spc="0" normalizeH="0" baseline="0" noProof="0" dirty="0" err="1">
                <a:ln>
                  <a:noFill/>
                </a:ln>
                <a:solidFill>
                  <a:prstClr val="black"/>
                </a:solidFill>
                <a:effectLst/>
                <a:uLnTx/>
                <a:uFillTx/>
                <a:latin typeface="Calibri"/>
                <a:ea typeface="+mn-ea"/>
                <a:cs typeface="+mn-cs"/>
              </a:rPr>
              <a:t>N°</a:t>
            </a:r>
            <a:r>
              <a:rPr kumimoji="0" lang="es-MX" sz="800" b="0" i="0" u="none" strike="noStrike" kern="1200" cap="none" spc="0" normalizeH="0" baseline="0" noProof="0" dirty="0">
                <a:ln>
                  <a:noFill/>
                </a:ln>
                <a:solidFill>
                  <a:prstClr val="black"/>
                </a:solidFill>
                <a:effectLst/>
                <a:uLnTx/>
                <a:uFillTx/>
                <a:latin typeface="Calibri"/>
                <a:ea typeface="+mn-ea"/>
                <a:cs typeface="+mn-cs"/>
              </a:rPr>
              <a:t> 20.744 (</a:t>
            </a:r>
            <a:r>
              <a:rPr kumimoji="0" lang="es-MX" sz="800" b="0" i="0" u="none" strike="noStrike" kern="1200" cap="none" spc="0" normalizeH="0" baseline="0" noProof="0" dirty="0" err="1">
                <a:ln>
                  <a:noFill/>
                </a:ln>
                <a:solidFill>
                  <a:prstClr val="black"/>
                </a:solidFill>
                <a:effectLst/>
                <a:uLnTx/>
                <a:uFillTx/>
                <a:latin typeface="Calibri"/>
                <a:ea typeface="+mn-ea"/>
                <a:cs typeface="+mn-cs"/>
              </a:rPr>
              <a:t>t.o</a:t>
            </a:r>
            <a:r>
              <a:rPr kumimoji="0" lang="es-MX" sz="800" b="0" i="0" u="none" strike="noStrike" kern="1200" cap="none" spc="0" normalizeH="0" baseline="0" noProof="0" dirty="0">
                <a:ln>
                  <a:noFill/>
                </a:ln>
                <a:solidFill>
                  <a:prstClr val="black"/>
                </a:solidFill>
                <a:effectLst/>
                <a:uLnTx/>
                <a:uFillTx/>
                <a:latin typeface="Calibri"/>
                <a:ea typeface="+mn-ea"/>
                <a:cs typeface="+mn-cs"/>
              </a:rPr>
              <a:t>. 1976) y sus modificaciones, por el siguiente: Artículo 133: Porcentaje máximo de retención. Conformidad del trabajador. Autorización administrativa. Salvo lo dispuesto en el artículo 130 de esta ley, en el caso de adelanto de remuneraciones, la deducción, retención o compensación no podrá insumir en conjunto más del veinte por ciento (20%) del monto total de la remuneración en dinero que tenga que percibir el trabajador en el </a:t>
            </a:r>
            <a:r>
              <a:rPr kumimoji="0" lang="es-MX" sz="800" b="0" i="0" u="none" strike="noStrike" kern="1200" cap="none" spc="0" normalizeH="0" baseline="0" noProof="0" dirty="0" err="1">
                <a:ln>
                  <a:noFill/>
                </a:ln>
                <a:solidFill>
                  <a:prstClr val="black"/>
                </a:solidFill>
                <a:effectLst/>
                <a:uLnTx/>
                <a:uFillTx/>
                <a:latin typeface="Calibri"/>
                <a:ea typeface="+mn-ea"/>
                <a:cs typeface="+mn-cs"/>
              </a:rPr>
              <a:t>mómento</a:t>
            </a:r>
            <a:r>
              <a:rPr kumimoji="0" lang="es-MX" sz="800" b="0" i="0" u="none" strike="noStrike" kern="1200" cap="none" spc="0" normalizeH="0" baseline="0" noProof="0" dirty="0">
                <a:ln>
                  <a:noFill/>
                </a:ln>
                <a:solidFill>
                  <a:prstClr val="black"/>
                </a:solidFill>
                <a:effectLst/>
                <a:uLnTx/>
                <a:uFillTx/>
                <a:latin typeface="Calibri"/>
                <a:ea typeface="+mn-ea"/>
                <a:cs typeface="+mn-cs"/>
              </a:rPr>
              <a:t> en que se practique. Las mismas podrán consistir, siempre dentro de dicha proporción, en sumas fijas y previamente determinadas. En ningún caso podrán efectuarse las deducciones, retenciones o compensaciones a las que se hace referencia en el artículo 132 de esta ley sin el consentimiento expreso del trabajador, salvo aquéllas que provengan del cumplimiento de las leyes, estatutos profesionales o de Convenios Colectivos de Trabajo, teniendo en cuenta el tope del dos por ciento (2%) establecido en el artículo 133 de la Ley de Modernización Laboral, siempre que sean con destino al o los sindicatos signatarios de éstos. Las deducciones, retenciones o compensaciones, en todos los restantes casos, requerirán además la previa autorización del organismo competente, exigencias ambas que deberán reunirse en cada caso particular, aunque la autorización puede ser conferida, con carácter general, a un empleador o grupo de empleadores, a efectos de su utilización respecto de la totalidad de su personal y mientras no le fuese revocada por la misma autoridad que la concediera. La, Autoridad de Aplicación podrá establecer, por resolución fundada, un límite porcentual distinto para las deducciones, retenciones o compensaciones cuando la situación particular lo requiera.</a:t>
            </a:r>
            <a:endParaRPr kumimoji="0" lang="es-AR" sz="8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CuadroTexto 4">
            <a:extLst>
              <a:ext uri="{FF2B5EF4-FFF2-40B4-BE49-F238E27FC236}">
                <a16:creationId xmlns:a16="http://schemas.microsoft.com/office/drawing/2014/main" id="{30DD364C-3D6A-FE38-2068-484468F474FB}"/>
              </a:ext>
            </a:extLst>
          </p:cNvPr>
          <p:cNvSpPr txBox="1"/>
          <p:nvPr/>
        </p:nvSpPr>
        <p:spPr>
          <a:xfrm>
            <a:off x="2615552" y="1815383"/>
            <a:ext cx="1680675" cy="830997"/>
          </a:xfrm>
          <a:prstGeom prst="rect">
            <a:avLst/>
          </a:prstGeom>
          <a:no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srgbClr val="4472C4">
                    <a:lumMod val="75000"/>
                  </a:srgbClr>
                </a:solidFill>
                <a:effectLst/>
                <a:uLnTx/>
                <a:uFillTx/>
                <a:latin typeface="Calibri"/>
                <a:ea typeface="+mn-ea"/>
                <a:cs typeface="+mn-cs"/>
              </a:rPr>
              <a:t>LA TUTELA Y PAGO DE LA REMUNERACIÓN</a:t>
            </a:r>
          </a:p>
        </p:txBody>
      </p:sp>
      <p:cxnSp>
        <p:nvCxnSpPr>
          <p:cNvPr id="7" name="Conector recto 6">
            <a:extLst>
              <a:ext uri="{FF2B5EF4-FFF2-40B4-BE49-F238E27FC236}">
                <a16:creationId xmlns:a16="http://schemas.microsoft.com/office/drawing/2014/main" id="{2B5F7BB2-5577-918B-41B6-CB93933F59CF}"/>
              </a:ext>
            </a:extLst>
          </p:cNvPr>
          <p:cNvCxnSpPr>
            <a:cxnSpLocks/>
          </p:cNvCxnSpPr>
          <p:nvPr/>
        </p:nvCxnSpPr>
        <p:spPr>
          <a:xfrm flipV="1">
            <a:off x="4301040" y="1786896"/>
            <a:ext cx="559768" cy="152221"/>
          </a:xfrm>
          <a:prstGeom prst="line">
            <a:avLst/>
          </a:prstGeom>
        </p:spPr>
        <p:style>
          <a:lnRef idx="1">
            <a:schemeClr val="dk1"/>
          </a:lnRef>
          <a:fillRef idx="0">
            <a:schemeClr val="dk1"/>
          </a:fillRef>
          <a:effectRef idx="0">
            <a:schemeClr val="dk1"/>
          </a:effectRef>
          <a:fontRef idx="minor">
            <a:schemeClr val="tx1"/>
          </a:fontRef>
        </p:style>
      </p:cxnSp>
      <p:sp>
        <p:nvSpPr>
          <p:cNvPr id="8" name="CuadroTexto 7">
            <a:extLst>
              <a:ext uri="{FF2B5EF4-FFF2-40B4-BE49-F238E27FC236}">
                <a16:creationId xmlns:a16="http://schemas.microsoft.com/office/drawing/2014/main" id="{B1CF1D87-5E20-77F0-FE0F-8C353819B11C}"/>
              </a:ext>
            </a:extLst>
          </p:cNvPr>
          <p:cNvSpPr txBox="1"/>
          <p:nvPr/>
        </p:nvSpPr>
        <p:spPr>
          <a:xfrm>
            <a:off x="4863131" y="1600563"/>
            <a:ext cx="2511489" cy="338554"/>
          </a:xfrm>
          <a:prstGeom prst="rect">
            <a:avLst/>
          </a:prstGeom>
          <a:no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prstClr val="black"/>
                </a:solidFill>
                <a:effectLst/>
                <a:uLnTx/>
                <a:uFillTx/>
                <a:latin typeface="Calibri"/>
                <a:ea typeface="+mn-ea"/>
                <a:cs typeface="+mn-cs"/>
              </a:rPr>
              <a:t>Máximo de retención 20%</a:t>
            </a:r>
          </a:p>
        </p:txBody>
      </p:sp>
      <p:cxnSp>
        <p:nvCxnSpPr>
          <p:cNvPr id="9" name="Conector recto 8">
            <a:extLst>
              <a:ext uri="{FF2B5EF4-FFF2-40B4-BE49-F238E27FC236}">
                <a16:creationId xmlns:a16="http://schemas.microsoft.com/office/drawing/2014/main" id="{C598B6F7-E3D1-C984-EFDC-A1847A67DCA3}"/>
              </a:ext>
            </a:extLst>
          </p:cNvPr>
          <p:cNvCxnSpPr>
            <a:cxnSpLocks/>
            <a:stCxn id="5" idx="3"/>
            <a:endCxn id="10" idx="1"/>
          </p:cNvCxnSpPr>
          <p:nvPr/>
        </p:nvCxnSpPr>
        <p:spPr>
          <a:xfrm flipV="1">
            <a:off x="4296227" y="2230881"/>
            <a:ext cx="566904" cy="1"/>
          </a:xfrm>
          <a:prstGeom prst="line">
            <a:avLst/>
          </a:prstGeom>
        </p:spPr>
        <p:style>
          <a:lnRef idx="1">
            <a:schemeClr val="dk1"/>
          </a:lnRef>
          <a:fillRef idx="0">
            <a:schemeClr val="dk1"/>
          </a:fillRef>
          <a:effectRef idx="0">
            <a:schemeClr val="dk1"/>
          </a:effectRef>
          <a:fontRef idx="minor">
            <a:schemeClr val="tx1"/>
          </a:fontRef>
        </p:style>
      </p:cxnSp>
      <p:sp>
        <p:nvSpPr>
          <p:cNvPr id="10" name="CuadroTexto 9">
            <a:extLst>
              <a:ext uri="{FF2B5EF4-FFF2-40B4-BE49-F238E27FC236}">
                <a16:creationId xmlns:a16="http://schemas.microsoft.com/office/drawing/2014/main" id="{61F33B3C-A23B-ADD4-D01A-D3F7308FDA0D}"/>
              </a:ext>
            </a:extLst>
          </p:cNvPr>
          <p:cNvSpPr txBox="1"/>
          <p:nvPr/>
        </p:nvSpPr>
        <p:spPr>
          <a:xfrm>
            <a:off x="4863131" y="2061604"/>
            <a:ext cx="2511489" cy="338554"/>
          </a:xfrm>
          <a:prstGeom prst="rect">
            <a:avLst/>
          </a:prstGeom>
          <a:no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prstClr val="black"/>
                </a:solidFill>
                <a:effectLst/>
                <a:uLnTx/>
                <a:uFillTx/>
                <a:latin typeface="Calibri"/>
                <a:ea typeface="+mn-ea"/>
                <a:cs typeface="+mn-cs"/>
              </a:rPr>
              <a:t>Limite del art. 132 LCT</a:t>
            </a:r>
          </a:p>
        </p:txBody>
      </p:sp>
      <p:sp>
        <p:nvSpPr>
          <p:cNvPr id="3" name="CuadroTexto 2">
            <a:extLst>
              <a:ext uri="{FF2B5EF4-FFF2-40B4-BE49-F238E27FC236}">
                <a16:creationId xmlns:a16="http://schemas.microsoft.com/office/drawing/2014/main" id="{D29F427F-FE85-DA70-80E9-E2F69CFA1413}"/>
              </a:ext>
            </a:extLst>
          </p:cNvPr>
          <p:cNvSpPr txBox="1"/>
          <p:nvPr/>
        </p:nvSpPr>
        <p:spPr>
          <a:xfrm>
            <a:off x="4869965" y="2514418"/>
            <a:ext cx="4521653" cy="1200329"/>
          </a:xfrm>
          <a:prstGeom prst="rect">
            <a:avLst/>
          </a:prstGeom>
          <a:noFill/>
          <a:ln w="28575">
            <a:solidFill>
              <a:srgbClr val="FF0000"/>
            </a:solidFill>
          </a:ln>
        </p:spPr>
        <p:txBody>
          <a:bodyPr wrap="square" rtlCol="0">
            <a:spAutoFit/>
          </a:bodyPr>
          <a:lstStyle>
            <a:defPPr>
              <a:defRPr lang="es-AR"/>
            </a:defPPr>
            <a:lvl1pPr algn="ctr">
              <a:defRPr b="1">
                <a:solidFill>
                  <a:srgbClr val="FF0000"/>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800" b="1" i="0" u="none" strike="noStrike" kern="1200" cap="none" spc="0" normalizeH="0" baseline="0" noProof="0" dirty="0">
                <a:ln>
                  <a:noFill/>
                </a:ln>
                <a:solidFill>
                  <a:srgbClr val="FF0000"/>
                </a:solidFill>
                <a:effectLst/>
                <a:uLnTx/>
                <a:uFillTx/>
                <a:latin typeface="Calibri"/>
                <a:ea typeface="+mn-ea"/>
                <a:cs typeface="+mn-cs"/>
              </a:rPr>
              <a:t>Consentimiento del trabajador salvo leyes y estatutos laborales y los convenios colectivos de trabajo con destino a los sindicatos. Los aportes a los sindicatos han sido topeado</a:t>
            </a:r>
          </a:p>
        </p:txBody>
      </p:sp>
      <p:sp>
        <p:nvSpPr>
          <p:cNvPr id="4" name="CuadroTexto 3">
            <a:extLst>
              <a:ext uri="{FF2B5EF4-FFF2-40B4-BE49-F238E27FC236}">
                <a16:creationId xmlns:a16="http://schemas.microsoft.com/office/drawing/2014/main" id="{0C7AA1D8-344B-36C0-3D2D-982427013A1C}"/>
              </a:ext>
            </a:extLst>
          </p:cNvPr>
          <p:cNvSpPr txBox="1"/>
          <p:nvPr/>
        </p:nvSpPr>
        <p:spPr>
          <a:xfrm>
            <a:off x="4860375" y="3843353"/>
            <a:ext cx="4240957" cy="1323439"/>
          </a:xfrm>
          <a:prstGeom prst="rect">
            <a:avLst/>
          </a:prstGeom>
          <a:no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prstClr val="black"/>
                </a:solidFill>
                <a:effectLst/>
                <a:uLnTx/>
                <a:uFillTx/>
                <a:latin typeface="Calibri"/>
                <a:ea typeface="+mn-ea"/>
                <a:cs typeface="+mn-cs"/>
              </a:rPr>
              <a:t>Deducciones, retenciones y compensaciones con otros destinos, requieren autorización de la autoridad de aplicación – limites a la autorización y a la aplicación de carácter general en particular o de grupo de empresas</a:t>
            </a:r>
          </a:p>
        </p:txBody>
      </p:sp>
      <p:cxnSp>
        <p:nvCxnSpPr>
          <p:cNvPr id="15" name="Conector recto 14">
            <a:extLst>
              <a:ext uri="{FF2B5EF4-FFF2-40B4-BE49-F238E27FC236}">
                <a16:creationId xmlns:a16="http://schemas.microsoft.com/office/drawing/2014/main" id="{A6229B76-12CB-A479-A021-0BC3F86C8FA1}"/>
              </a:ext>
            </a:extLst>
          </p:cNvPr>
          <p:cNvCxnSpPr>
            <a:cxnSpLocks/>
          </p:cNvCxnSpPr>
          <p:nvPr/>
        </p:nvCxnSpPr>
        <p:spPr>
          <a:xfrm>
            <a:off x="3889828" y="2636150"/>
            <a:ext cx="955157" cy="333693"/>
          </a:xfrm>
          <a:prstGeom prst="line">
            <a:avLst/>
          </a:prstGeom>
        </p:spPr>
        <p:style>
          <a:lnRef idx="1">
            <a:schemeClr val="dk1"/>
          </a:lnRef>
          <a:fillRef idx="0">
            <a:schemeClr val="dk1"/>
          </a:fillRef>
          <a:effectRef idx="0">
            <a:schemeClr val="dk1"/>
          </a:effectRef>
          <a:fontRef idx="minor">
            <a:schemeClr val="tx1"/>
          </a:fontRef>
        </p:style>
      </p:cxnSp>
      <p:cxnSp>
        <p:nvCxnSpPr>
          <p:cNvPr id="16" name="Conector recto 15">
            <a:extLst>
              <a:ext uri="{FF2B5EF4-FFF2-40B4-BE49-F238E27FC236}">
                <a16:creationId xmlns:a16="http://schemas.microsoft.com/office/drawing/2014/main" id="{AE8F0462-46B4-034B-A3E2-F7C89B692767}"/>
              </a:ext>
            </a:extLst>
          </p:cNvPr>
          <p:cNvCxnSpPr>
            <a:cxnSpLocks/>
          </p:cNvCxnSpPr>
          <p:nvPr/>
        </p:nvCxnSpPr>
        <p:spPr>
          <a:xfrm>
            <a:off x="3222171" y="2646380"/>
            <a:ext cx="1637328" cy="1466034"/>
          </a:xfrm>
          <a:prstGeom prst="line">
            <a:avLst/>
          </a:prstGeom>
        </p:spPr>
        <p:style>
          <a:lnRef idx="1">
            <a:schemeClr val="dk1"/>
          </a:lnRef>
          <a:fillRef idx="0">
            <a:schemeClr val="dk1"/>
          </a:fillRef>
          <a:effectRef idx="0">
            <a:schemeClr val="dk1"/>
          </a:effectRef>
          <a:fontRef idx="minor">
            <a:schemeClr val="tx1"/>
          </a:fontRef>
        </p:style>
      </p:cxnSp>
      <p:sp>
        <p:nvSpPr>
          <p:cNvPr id="11" name="Rectangle 6">
            <a:extLst>
              <a:ext uri="{FF2B5EF4-FFF2-40B4-BE49-F238E27FC236}">
                <a16:creationId xmlns:a16="http://schemas.microsoft.com/office/drawing/2014/main" id="{855ECFA2-224B-F7BC-5BC6-185AF6B9FB22}"/>
              </a:ext>
            </a:extLst>
          </p:cNvPr>
          <p:cNvSpPr txBox="1">
            <a:spLocks noGrp="1" noChangeArrowheads="1"/>
          </p:cNvSpPr>
          <p:nvPr/>
        </p:nvSpPr>
        <p:spPr bwMode="auto">
          <a:xfrm>
            <a:off x="10106476" y="6344556"/>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s-ES" altLang="es-ES" sz="1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s-ES" altLang="es-ES" sz="1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p>
          <a:p>
            <a:pPr marL="0" marR="0" lvl="0" indent="0" algn="r" defTabSz="914400" rtl="0" eaLnBrk="1" fontAlgn="auto" latinLnBrk="0" hangingPunct="1">
              <a:lnSpc>
                <a:spcPct val="100000"/>
              </a:lnSpc>
              <a:spcBef>
                <a:spcPts val="0"/>
              </a:spcBef>
              <a:spcAft>
                <a:spcPts val="0"/>
              </a:spcAft>
              <a:buClrTx/>
              <a:buSzTx/>
              <a:buFontTx/>
              <a:buNone/>
              <a:tabLst/>
              <a:defRPr/>
            </a:pPr>
            <a:fld id="{C78EACEA-4453-4BB1-B0B6-1EC32BFE144D}" type="slidenum">
              <a:rPr kumimoji="0" lang="es-ES" altLang="es-ES" sz="10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13</a:t>
            </a:fld>
            <a:r>
              <a:rPr kumimoji="0" lang="es-ES" altLang="es-ES" sz="1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/63</a:t>
            </a:r>
            <a:endParaRPr kumimoji="0" lang="es-ES" altLang="es-ES" sz="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7918720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E82DC4-4490-F90B-5EAD-DA9CBE59FB49}"/>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82525076-AC98-9B1B-B3E4-4D520F5C4140}"/>
              </a:ext>
            </a:extLst>
          </p:cNvPr>
          <p:cNvSpPr txBox="1"/>
          <p:nvPr/>
        </p:nvSpPr>
        <p:spPr>
          <a:xfrm>
            <a:off x="4232967" y="1546985"/>
            <a:ext cx="2504660" cy="707886"/>
          </a:xfrm>
          <a:prstGeom prst="rect">
            <a:avLst/>
          </a:prstGeom>
          <a:noFill/>
          <a:ln w="28575">
            <a:solidFill>
              <a:srgbClr val="FF0000"/>
            </a:solidFill>
          </a:ln>
        </p:spPr>
        <p:txBody>
          <a:bodyPr wrap="square" rtlCol="0">
            <a:spAutoFit/>
          </a:bodyPr>
          <a:lstStyle>
            <a:defPPr>
              <a:defRPr lang="es-AR"/>
            </a:defPPr>
            <a:lvl1pPr>
              <a:defRPr b="1">
                <a:solidFill>
                  <a:srgbClr val="FF0000"/>
                </a:solidFill>
              </a:defRPr>
            </a:lvl1pPr>
          </a:lstStyle>
          <a:p>
            <a:r>
              <a:rPr lang="es-AR" sz="2000" dirty="0"/>
              <a:t>75% Servicios Esenciales</a:t>
            </a:r>
          </a:p>
        </p:txBody>
      </p:sp>
      <p:sp>
        <p:nvSpPr>
          <p:cNvPr id="7" name="CuadroTexto 6">
            <a:extLst>
              <a:ext uri="{FF2B5EF4-FFF2-40B4-BE49-F238E27FC236}">
                <a16:creationId xmlns:a16="http://schemas.microsoft.com/office/drawing/2014/main" id="{B7CAC4B2-E46F-FEEF-75E7-EC7D27FC1647}"/>
              </a:ext>
            </a:extLst>
          </p:cNvPr>
          <p:cNvSpPr txBox="1"/>
          <p:nvPr/>
        </p:nvSpPr>
        <p:spPr>
          <a:xfrm>
            <a:off x="1536027" y="2056081"/>
            <a:ext cx="2341667" cy="584775"/>
          </a:xfrm>
          <a:prstGeom prst="rect">
            <a:avLst/>
          </a:prstGeom>
          <a:noFill/>
          <a:ln>
            <a:solidFill>
              <a:schemeClr val="tx1"/>
            </a:solidFill>
          </a:ln>
        </p:spPr>
        <p:txBody>
          <a:bodyPr wrap="none" rtlCol="0">
            <a:spAutoFit/>
          </a:bodyPr>
          <a:lstStyle/>
          <a:p>
            <a:pPr algn="ctr"/>
            <a:r>
              <a:rPr lang="es-AR" sz="1600" b="1" dirty="0">
                <a:solidFill>
                  <a:schemeClr val="accent1">
                    <a:lumMod val="75000"/>
                  </a:schemeClr>
                </a:solidFill>
              </a:rPr>
              <a:t>CONFLICTOS COLECTIVOS</a:t>
            </a:r>
          </a:p>
          <a:p>
            <a:pPr algn="ctr"/>
            <a:r>
              <a:rPr lang="es-AR" sz="1600" b="1" dirty="0">
                <a:solidFill>
                  <a:schemeClr val="accent1">
                    <a:lumMod val="75000"/>
                  </a:schemeClr>
                </a:solidFill>
              </a:rPr>
              <a:t>DE TRABAJO</a:t>
            </a:r>
          </a:p>
        </p:txBody>
      </p:sp>
      <p:sp>
        <p:nvSpPr>
          <p:cNvPr id="4" name="CuadroTexto 3">
            <a:extLst>
              <a:ext uri="{FF2B5EF4-FFF2-40B4-BE49-F238E27FC236}">
                <a16:creationId xmlns:a16="http://schemas.microsoft.com/office/drawing/2014/main" id="{C412406A-FEFB-7DAF-556F-842F032336F7}"/>
              </a:ext>
            </a:extLst>
          </p:cNvPr>
          <p:cNvSpPr txBox="1"/>
          <p:nvPr/>
        </p:nvSpPr>
        <p:spPr>
          <a:xfrm>
            <a:off x="4239899" y="2367037"/>
            <a:ext cx="4486485" cy="707886"/>
          </a:xfrm>
          <a:prstGeom prst="rect">
            <a:avLst/>
          </a:prstGeom>
          <a:noFill/>
          <a:ln w="28575">
            <a:solidFill>
              <a:srgbClr val="FF0000"/>
            </a:solidFill>
          </a:ln>
        </p:spPr>
        <p:txBody>
          <a:bodyPr wrap="square" rtlCol="0">
            <a:spAutoFit/>
          </a:bodyPr>
          <a:lstStyle>
            <a:defPPr>
              <a:defRPr lang="es-AR"/>
            </a:defPPr>
            <a:lvl1pPr>
              <a:defRPr b="1">
                <a:solidFill>
                  <a:srgbClr val="FF0000"/>
                </a:solidFill>
              </a:defRPr>
            </a:lvl1pPr>
          </a:lstStyle>
          <a:p>
            <a:r>
              <a:rPr lang="es-AR" sz="2000" dirty="0"/>
              <a:t>50% Servicios de Importancia Transcendental</a:t>
            </a:r>
          </a:p>
        </p:txBody>
      </p:sp>
      <p:sp>
        <p:nvSpPr>
          <p:cNvPr id="3" name="CuadroTexto 2">
            <a:extLst>
              <a:ext uri="{FF2B5EF4-FFF2-40B4-BE49-F238E27FC236}">
                <a16:creationId xmlns:a16="http://schemas.microsoft.com/office/drawing/2014/main" id="{540CBAB6-9BF0-28F3-0047-0E397FD45A0D}"/>
              </a:ext>
            </a:extLst>
          </p:cNvPr>
          <p:cNvSpPr txBox="1"/>
          <p:nvPr/>
        </p:nvSpPr>
        <p:spPr>
          <a:xfrm>
            <a:off x="82550" y="4145824"/>
            <a:ext cx="11615964" cy="2677656"/>
          </a:xfrm>
          <a:prstGeom prst="rect">
            <a:avLst/>
          </a:prstGeom>
          <a:noFill/>
          <a:ln>
            <a:solidFill>
              <a:schemeClr val="tx1"/>
            </a:solidFill>
          </a:ln>
        </p:spPr>
        <p:txBody>
          <a:bodyPr wrap="square">
            <a:spAutoFit/>
          </a:bodyPr>
          <a:lstStyle/>
          <a:p>
            <a:pPr algn="just"/>
            <a:r>
              <a:rPr lang="es-MX" sz="800" dirty="0"/>
              <a:t>Artículo 101.- </a:t>
            </a:r>
            <a:r>
              <a:rPr lang="es-MX" sz="800" b="1" dirty="0" err="1"/>
              <a:t>Sustitúyese</a:t>
            </a:r>
            <a:r>
              <a:rPr lang="es-MX" sz="800" b="1" dirty="0"/>
              <a:t> el artículo 24</a:t>
            </a:r>
            <a:r>
              <a:rPr lang="es-MX" sz="800" dirty="0"/>
              <a:t> de la ley </a:t>
            </a:r>
            <a:r>
              <a:rPr lang="es-MX" sz="800" dirty="0" err="1"/>
              <a:t>N°</a:t>
            </a:r>
            <a:r>
              <a:rPr lang="es-MX" sz="800" dirty="0"/>
              <a:t> 25.877 y sus modificaciones, por el siguiente: Artículo 24: Los conflictos colectivos que pudieren afectar la normal prestación de servicios esenciales o actividades de importancia trascendental quedan sujetos a las siguientes garantías de prestación de servicios mínimos. En lo que respecta a la prestación de servicios mínimos, en el caso de </a:t>
            </a:r>
            <a:r>
              <a:rPr lang="es-MX" sz="800" dirty="0" err="1"/>
              <a:t>lcs</a:t>
            </a:r>
            <a:r>
              <a:rPr lang="es-MX" sz="800" dirty="0"/>
              <a:t> servicios esenciales, en ningún caso se podrá negociar o imponer a las partes una cobertura menor al setenta y cinco por ciento (75%) de la prestación normal del servicio de que se tratare. En el caso de las actividades o servicios de importancia trascendental, en ningún caso se podrá negociar o imponer a las partes una cobertura menor al cincuenta por ciento (50%). Se considerarán servicios esenciales en sentido estricto las siguientes actividades: a. El cuidado de menores y educación de niveles guardería, preescolar, primario y secundario, así como la educación especial; b. Los servicios sanitarios y hospitalarios, así como el transporte y distribución de medicamentos e insumos hospitalarios y los servicios farmacéuticos; c. La producción, transporte y distribución y comercialización de agua potable, gas, petróleo y otros combustibles y energía eléctrica; d. Los servicios de telecomunicaciones, incluyendo internet y comunicaciones satelitales; e. El servicio de recolección de residuos; f. La aeronáutica comercial y el control de tráfico aéreo y portuario; incluyendo balizamiento, dragado, amarre, estiba, desestiba, remolque de buques y todos los servicios portuarios; g. El transporte de caudales; y h. Los servicios privados de seguridad y custodia. Se consideran actividades de importancia trascendental las siguientes: a. b. c. d. e. El transporte marítimo y fluvial de personas y/o mercaderías y/o carga, servicios conexos y operaciones costa afuera, a través de los distintos medios que se utilicen para tal fin; Los servicios aduaneros y migratorios, y demás vinculados al comercio exterior; La producción de medicamentos y/o insumos hospitalarios; El transporte terrestre y subterráneo de personas y/o mercaderías a través de los distintos medios que se utilicen para tal fin; Los servicios de radio y televisión; f. Las actividades industriales continuas, incluyendo siderurgia y la producción de aluminio, actividad química y la actividad cementera; g. La industria alimenticia en toda su cadena de valor; h. Los servicios bancarios, financieros, servicios hoteleros y gastronómicos y el comercio electrónico; i. La producción de bienes y/o servicios de toda actividad que estuvieran afectados a compromisos de exportación. La Autoridad de Aplicación a propuesta de una comisión independiente y autónoma, denominada Comisión de Garantías, integrada según se establezca en la reglamentación por cinco (5) miembros de reconocida solvencia técnica, profesional y académica en materia de relaciones del trabajo, del derecho laboral o del derecho constitucional y destacada trayectoria, podrá, mediante resolución fundada, calificar como servicio esencial o servicio de importancia trascendental una actividad no incluida en las enumeraciones precedentes, cuando se </a:t>
            </a:r>
            <a:r>
              <a:rPr lang="es-MX" sz="800" dirty="0" err="1"/>
              <a:t>dierC</a:t>
            </a:r>
            <a:r>
              <a:rPr lang="es-MX" sz="800" dirty="0"/>
              <a:t> alguna de las siguientes circunstancias: aj La extensión y duración de la interrupción de la actividad de que se tratare pudiere poner en peligro la vida, la salud o la seguridad de la persona en toda o parte de la comunidad; b) La actividad afectada constituyere un servicio público de importancia trascendental o de utilidad pública; c) La interrupción o suspensión del servicio pudiere provocar una situación de crisis nacional aguda que hiciere peligrar las condiciones normales o de existencia de parte de la población; y a interrupción o suspensión de la producción pudiere poner en peligro el adecuado abastecimiento de productos críticos para la población. Las fuerzas de seguridad en ningún caso podrán brindar una cobertura menor al cien por ciento (100%) de la prestación normal de su servicio. El Poder Ejecutivo nacional dictará la reglamentación correspondiente y la Autoridad de Aplicación, las normas complementarias, aclaratorias y operativas que resulten necesarias. </a:t>
            </a:r>
          </a:p>
          <a:p>
            <a:pPr algn="just"/>
            <a:endParaRPr lang="es-MX" sz="800" dirty="0"/>
          </a:p>
          <a:p>
            <a:pPr algn="just"/>
            <a:r>
              <a:rPr lang="es-MX" sz="800" dirty="0"/>
              <a:t>Artículo 102.- </a:t>
            </a:r>
            <a:r>
              <a:rPr lang="es-MX" sz="800" b="1" dirty="0" err="1"/>
              <a:t>Incorpóranse</a:t>
            </a:r>
            <a:r>
              <a:rPr lang="es-MX" sz="800" b="1" dirty="0"/>
              <a:t> al artículo 24</a:t>
            </a:r>
            <a:r>
              <a:rPr lang="es-MX" sz="800" dirty="0"/>
              <a:t> de la ley </a:t>
            </a:r>
            <a:r>
              <a:rPr lang="es-MX" sz="800" dirty="0" err="1"/>
              <a:t>N°</a:t>
            </a:r>
            <a:r>
              <a:rPr lang="es-MX" sz="800" dirty="0"/>
              <a:t> 25.877 y sus modificaciones, los siguientes apartados: 24.1 : Cumplida la obligación impuesta a las partes' del conflicto por el artículo 2º de la ley 14.786 y vencido el plazo de quince (15) días previsto en el artículo 11 de la misma ley, la parte que se propusiere ejercer medidas de acción directa que involucren a los servicios referidos en este artículo, deberá preavisarlo a la otra parte y a la Autoridad de Aplicación en forma fehaciente y con cinco (5) días de anticipación a la fecha en que se realizará la medida. 24.2 : Dentro del día inmediato siguiente a aquél en que se efectuó el preaviso establecido en el artículo anterior, las partes acordarán ante la Autoridad de Aplicación sobre los servicios mínimos que se mantendrán con arreglo a lo dispuesto en este artículo, párrafo segundo, las modalidades de su ejecución, señalando concreta y detalladamente la forma en que se ejecutarán las prestaciones, incluyendo la designación del personal involucrado, pautas horarias, asignación de funciones y equipos.</a:t>
            </a:r>
            <a:endParaRPr lang="es-AR" sz="800" dirty="0"/>
          </a:p>
        </p:txBody>
      </p:sp>
      <p:sp>
        <p:nvSpPr>
          <p:cNvPr id="2" name="Rectangle 6">
            <a:extLst>
              <a:ext uri="{FF2B5EF4-FFF2-40B4-BE49-F238E27FC236}">
                <a16:creationId xmlns:a16="http://schemas.microsoft.com/office/drawing/2014/main" id="{DDEBF95B-2553-CBAC-9BB8-1C7BA2D4E134}"/>
              </a:ext>
            </a:extLst>
          </p:cNvPr>
          <p:cNvSpPr txBox="1">
            <a:spLocks noGrp="1" noChangeArrowheads="1"/>
          </p:cNvSpPr>
          <p:nvPr/>
        </p:nvSpPr>
        <p:spPr bwMode="auto">
          <a:xfrm>
            <a:off x="10106476" y="6344556"/>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algn="r" eaLnBrk="1" hangingPunct="1"/>
            <a:endParaRPr lang="es-ES" altLang="es-ES" sz="1000" dirty="0"/>
          </a:p>
          <a:p>
            <a:pPr algn="r" eaLnBrk="1" hangingPunct="1"/>
            <a:r>
              <a:rPr lang="es-ES" altLang="es-ES" sz="1000" dirty="0"/>
              <a:t> </a:t>
            </a:r>
          </a:p>
          <a:p>
            <a:pPr algn="r" eaLnBrk="1" hangingPunct="1"/>
            <a:fld id="{C78EACEA-4453-4BB1-B0B6-1EC32BFE144D}" type="slidenum">
              <a:rPr lang="es-ES" altLang="es-ES" sz="1000"/>
              <a:pPr algn="r" eaLnBrk="1" hangingPunct="1"/>
              <a:t>14</a:t>
            </a:fld>
            <a:r>
              <a:rPr lang="es-ES" altLang="es-ES" sz="1000" dirty="0"/>
              <a:t> /63</a:t>
            </a:r>
            <a:endParaRPr lang="es-ES" altLang="es-ES" sz="800" dirty="0"/>
          </a:p>
        </p:txBody>
      </p:sp>
    </p:spTree>
    <p:extLst>
      <p:ext uri="{BB962C8B-B14F-4D97-AF65-F5344CB8AC3E}">
        <p14:creationId xmlns:p14="http://schemas.microsoft.com/office/powerpoint/2010/main" val="18642581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7A0B00-8413-D05C-4E54-D6DFF4EBD326}"/>
            </a:ext>
          </a:extLst>
        </p:cNvPr>
        <p:cNvGrpSpPr/>
        <p:nvPr/>
      </p:nvGrpSpPr>
      <p:grpSpPr>
        <a:xfrm>
          <a:off x="0" y="0"/>
          <a:ext cx="0" cy="0"/>
          <a:chOff x="0" y="0"/>
          <a:chExt cx="0" cy="0"/>
        </a:xfrm>
      </p:grpSpPr>
      <p:sp>
        <p:nvSpPr>
          <p:cNvPr id="2" name="CuadroTexto 1">
            <a:extLst>
              <a:ext uri="{FF2B5EF4-FFF2-40B4-BE49-F238E27FC236}">
                <a16:creationId xmlns:a16="http://schemas.microsoft.com/office/drawing/2014/main" id="{B91AA02F-2A10-65FB-C64C-22B132B13FC0}"/>
              </a:ext>
            </a:extLst>
          </p:cNvPr>
          <p:cNvSpPr txBox="1"/>
          <p:nvPr/>
        </p:nvSpPr>
        <p:spPr>
          <a:xfrm>
            <a:off x="3958176" y="1086262"/>
            <a:ext cx="2663037" cy="400110"/>
          </a:xfrm>
          <a:prstGeom prst="rect">
            <a:avLst/>
          </a:prstGeom>
          <a:noFill/>
          <a:ln>
            <a:solidFill>
              <a:schemeClr val="tx1"/>
            </a:solidFill>
          </a:ln>
        </p:spPr>
        <p:txBody>
          <a:bodyPr wrap="none" rtlCol="0">
            <a:spAutoFit/>
          </a:bodyPr>
          <a:lstStyle>
            <a:defPPr>
              <a:defRPr lang="es-AR"/>
            </a:defPPr>
            <a:lvl1pPr algn="ctr">
              <a:defRPr b="1">
                <a:solidFill>
                  <a:schemeClr val="accent1">
                    <a:lumMod val="75000"/>
                  </a:schemeClr>
                </a:solidFill>
              </a:defRPr>
            </a:lvl1pPr>
          </a:lstStyle>
          <a:p>
            <a:r>
              <a:rPr lang="es-AR" sz="2000" dirty="0"/>
              <a:t>Asociaciones Sindicales</a:t>
            </a:r>
          </a:p>
        </p:txBody>
      </p:sp>
      <p:sp>
        <p:nvSpPr>
          <p:cNvPr id="14" name="CuadroTexto 13">
            <a:extLst>
              <a:ext uri="{FF2B5EF4-FFF2-40B4-BE49-F238E27FC236}">
                <a16:creationId xmlns:a16="http://schemas.microsoft.com/office/drawing/2014/main" id="{D8BC0CC8-6CD3-A602-4E0D-C813F5036041}"/>
              </a:ext>
            </a:extLst>
          </p:cNvPr>
          <p:cNvSpPr txBox="1"/>
          <p:nvPr/>
        </p:nvSpPr>
        <p:spPr>
          <a:xfrm>
            <a:off x="1341685" y="4615936"/>
            <a:ext cx="5125506" cy="792781"/>
          </a:xfrm>
          <a:prstGeom prst="rect">
            <a:avLst/>
          </a:prstGeom>
          <a:noFill/>
          <a:ln>
            <a:noFill/>
          </a:ln>
        </p:spPr>
        <p:txBody>
          <a:bodyPr wrap="none" rtlCol="0">
            <a:spAutoFit/>
          </a:bodyPr>
          <a:lstStyle/>
          <a:p>
            <a:pPr marL="285750" indent="-285750">
              <a:lnSpc>
                <a:spcPct val="150000"/>
              </a:lnSpc>
              <a:buFont typeface="Arial" panose="020B0604020202020204" pitchFamily="34" charset="0"/>
              <a:buChar char="•"/>
            </a:pPr>
            <a:r>
              <a:rPr lang="es-AR" sz="1600" b="1" dirty="0"/>
              <a:t>Se podrá proveer la querella por prácticas desleales.</a:t>
            </a:r>
          </a:p>
          <a:p>
            <a:pPr marL="285750" indent="-285750">
              <a:lnSpc>
                <a:spcPct val="150000"/>
              </a:lnSpc>
              <a:buFont typeface="Arial" panose="020B0604020202020204" pitchFamily="34" charset="0"/>
              <a:buChar char="•"/>
            </a:pPr>
            <a:r>
              <a:rPr lang="es-AR" sz="1600" b="1" dirty="0"/>
              <a:t>Se aplican las sanciones por la autoridad de aplicación.</a:t>
            </a:r>
          </a:p>
        </p:txBody>
      </p:sp>
      <p:sp>
        <p:nvSpPr>
          <p:cNvPr id="6" name="CuadroTexto 5">
            <a:extLst>
              <a:ext uri="{FF2B5EF4-FFF2-40B4-BE49-F238E27FC236}">
                <a16:creationId xmlns:a16="http://schemas.microsoft.com/office/drawing/2014/main" id="{B78A9B9D-B397-0DCA-B07F-EF20BFCEE3FF}"/>
              </a:ext>
            </a:extLst>
          </p:cNvPr>
          <p:cNvSpPr txBox="1"/>
          <p:nvPr/>
        </p:nvSpPr>
        <p:spPr>
          <a:xfrm>
            <a:off x="3186183" y="1865462"/>
            <a:ext cx="2676951" cy="369332"/>
          </a:xfrm>
          <a:prstGeom prst="rect">
            <a:avLst/>
          </a:prstGeom>
          <a:noFill/>
          <a:ln w="28575">
            <a:solidFill>
              <a:srgbClr val="FF0000"/>
            </a:solidFill>
          </a:ln>
        </p:spPr>
        <p:txBody>
          <a:bodyPr wrap="square" rtlCol="0">
            <a:spAutoFit/>
          </a:bodyPr>
          <a:lstStyle>
            <a:defPPr>
              <a:defRPr lang="es-AR"/>
            </a:defPPr>
            <a:lvl1pPr algn="ctr">
              <a:defRPr b="1">
                <a:solidFill>
                  <a:srgbClr val="FF0000"/>
                </a:solidFill>
              </a:defRPr>
            </a:lvl1pPr>
          </a:lstStyle>
          <a:p>
            <a:pPr algn="l"/>
            <a:r>
              <a:rPr lang="es-AR" dirty="0"/>
              <a:t>Asambleas no autorizadas</a:t>
            </a:r>
          </a:p>
        </p:txBody>
      </p:sp>
      <p:sp>
        <p:nvSpPr>
          <p:cNvPr id="7" name="CuadroTexto 6">
            <a:extLst>
              <a:ext uri="{FF2B5EF4-FFF2-40B4-BE49-F238E27FC236}">
                <a16:creationId xmlns:a16="http://schemas.microsoft.com/office/drawing/2014/main" id="{B5B4D287-B421-E0B6-99AF-9CEA7B3D8A7C}"/>
              </a:ext>
            </a:extLst>
          </p:cNvPr>
          <p:cNvSpPr txBox="1"/>
          <p:nvPr/>
        </p:nvSpPr>
        <p:spPr>
          <a:xfrm>
            <a:off x="3206942" y="2343653"/>
            <a:ext cx="2207912" cy="369332"/>
          </a:xfrm>
          <a:prstGeom prst="rect">
            <a:avLst/>
          </a:prstGeom>
          <a:noFill/>
          <a:ln w="28575">
            <a:solidFill>
              <a:srgbClr val="FF0000"/>
            </a:solidFill>
          </a:ln>
        </p:spPr>
        <p:txBody>
          <a:bodyPr wrap="none" rtlCol="0">
            <a:spAutoFit/>
          </a:bodyPr>
          <a:lstStyle>
            <a:defPPr>
              <a:defRPr lang="es-AR"/>
            </a:defPPr>
            <a:lvl1pPr>
              <a:defRPr b="1">
                <a:solidFill>
                  <a:srgbClr val="FF0000"/>
                </a:solidFill>
              </a:defRPr>
            </a:lvl1pPr>
          </a:lstStyle>
          <a:p>
            <a:r>
              <a:rPr lang="es-AR" dirty="0"/>
              <a:t>Afiliación compulsiva</a:t>
            </a:r>
          </a:p>
        </p:txBody>
      </p:sp>
      <p:cxnSp>
        <p:nvCxnSpPr>
          <p:cNvPr id="8" name="Conector recto 7">
            <a:extLst>
              <a:ext uri="{FF2B5EF4-FFF2-40B4-BE49-F238E27FC236}">
                <a16:creationId xmlns:a16="http://schemas.microsoft.com/office/drawing/2014/main" id="{9C5814AC-414C-3F80-255C-CD0328E81328}"/>
              </a:ext>
            </a:extLst>
          </p:cNvPr>
          <p:cNvCxnSpPr>
            <a:cxnSpLocks/>
            <a:stCxn id="10" idx="3"/>
            <a:endCxn id="6" idx="1"/>
          </p:cNvCxnSpPr>
          <p:nvPr/>
        </p:nvCxnSpPr>
        <p:spPr>
          <a:xfrm flipV="1">
            <a:off x="2728685" y="2050128"/>
            <a:ext cx="457498" cy="390232"/>
          </a:xfrm>
          <a:prstGeom prst="line">
            <a:avLst/>
          </a:prstGeom>
        </p:spPr>
        <p:style>
          <a:lnRef idx="1">
            <a:schemeClr val="dk1"/>
          </a:lnRef>
          <a:fillRef idx="0">
            <a:schemeClr val="dk1"/>
          </a:fillRef>
          <a:effectRef idx="0">
            <a:schemeClr val="dk1"/>
          </a:effectRef>
          <a:fontRef idx="minor">
            <a:schemeClr val="tx1"/>
          </a:fontRef>
        </p:style>
      </p:cxnSp>
      <p:sp>
        <p:nvSpPr>
          <p:cNvPr id="10" name="CuadroTexto 9">
            <a:extLst>
              <a:ext uri="{FF2B5EF4-FFF2-40B4-BE49-F238E27FC236}">
                <a16:creationId xmlns:a16="http://schemas.microsoft.com/office/drawing/2014/main" id="{8F22E9CE-71ED-F0E0-1073-FC470B5A436D}"/>
              </a:ext>
            </a:extLst>
          </p:cNvPr>
          <p:cNvSpPr txBox="1"/>
          <p:nvPr/>
        </p:nvSpPr>
        <p:spPr>
          <a:xfrm>
            <a:off x="1139295" y="2271083"/>
            <a:ext cx="1589390" cy="338554"/>
          </a:xfrm>
          <a:prstGeom prst="rect">
            <a:avLst/>
          </a:prstGeom>
          <a:noFill/>
          <a:ln>
            <a:solidFill>
              <a:schemeClr val="tx1"/>
            </a:solidFill>
          </a:ln>
        </p:spPr>
        <p:txBody>
          <a:bodyPr wrap="square" rtlCol="0">
            <a:spAutoFit/>
          </a:bodyPr>
          <a:lstStyle/>
          <a:p>
            <a:pPr algn="ctr"/>
            <a:r>
              <a:rPr lang="es-AR" sz="1600" b="1" dirty="0"/>
              <a:t>Practica desleal</a:t>
            </a:r>
          </a:p>
        </p:txBody>
      </p:sp>
      <p:sp>
        <p:nvSpPr>
          <p:cNvPr id="11" name="CuadroTexto 10">
            <a:extLst>
              <a:ext uri="{FF2B5EF4-FFF2-40B4-BE49-F238E27FC236}">
                <a16:creationId xmlns:a16="http://schemas.microsoft.com/office/drawing/2014/main" id="{83E73A99-78CF-4A12-5DE1-0FFCF99AF1D7}"/>
              </a:ext>
            </a:extLst>
          </p:cNvPr>
          <p:cNvSpPr txBox="1"/>
          <p:nvPr/>
        </p:nvSpPr>
        <p:spPr>
          <a:xfrm>
            <a:off x="2865866" y="2815367"/>
            <a:ext cx="4688528" cy="369332"/>
          </a:xfrm>
          <a:prstGeom prst="rect">
            <a:avLst/>
          </a:prstGeom>
          <a:noFill/>
          <a:ln w="28575">
            <a:solidFill>
              <a:srgbClr val="FF0000"/>
            </a:solidFill>
          </a:ln>
        </p:spPr>
        <p:txBody>
          <a:bodyPr wrap="square" rtlCol="0">
            <a:spAutoFit/>
          </a:bodyPr>
          <a:lstStyle>
            <a:defPPr>
              <a:defRPr lang="es-AR"/>
            </a:defPPr>
            <a:lvl1pPr>
              <a:defRPr b="1">
                <a:solidFill>
                  <a:srgbClr val="FF0000"/>
                </a:solidFill>
              </a:defRPr>
            </a:lvl1pPr>
          </a:lstStyle>
          <a:p>
            <a:r>
              <a:rPr lang="es-AR" dirty="0"/>
              <a:t>Mecanismos extorsivos contra los empleadores</a:t>
            </a:r>
          </a:p>
        </p:txBody>
      </p:sp>
      <p:sp>
        <p:nvSpPr>
          <p:cNvPr id="12" name="CuadroTexto 11">
            <a:extLst>
              <a:ext uri="{FF2B5EF4-FFF2-40B4-BE49-F238E27FC236}">
                <a16:creationId xmlns:a16="http://schemas.microsoft.com/office/drawing/2014/main" id="{1ACB6AD9-3607-7A2D-622B-2BE7C30E1B58}"/>
              </a:ext>
            </a:extLst>
          </p:cNvPr>
          <p:cNvSpPr txBox="1"/>
          <p:nvPr/>
        </p:nvSpPr>
        <p:spPr>
          <a:xfrm>
            <a:off x="2495751" y="3287077"/>
            <a:ext cx="6783139" cy="369332"/>
          </a:xfrm>
          <a:prstGeom prst="rect">
            <a:avLst/>
          </a:prstGeom>
          <a:noFill/>
          <a:ln w="28575">
            <a:solidFill>
              <a:srgbClr val="FF0000"/>
            </a:solidFill>
          </a:ln>
        </p:spPr>
        <p:txBody>
          <a:bodyPr wrap="square" rtlCol="0">
            <a:spAutoFit/>
          </a:bodyPr>
          <a:lstStyle>
            <a:defPPr>
              <a:defRPr lang="es-AR"/>
            </a:defPPr>
            <a:lvl1pPr>
              <a:defRPr b="1">
                <a:solidFill>
                  <a:srgbClr val="FF0000"/>
                </a:solidFill>
              </a:defRPr>
            </a:lvl1pPr>
          </a:lstStyle>
          <a:p>
            <a:r>
              <a:rPr lang="es-AR" dirty="0"/>
              <a:t>Represalias contra trabajadores que no adhieran a medidas de fuerza</a:t>
            </a:r>
          </a:p>
        </p:txBody>
      </p:sp>
      <p:sp>
        <p:nvSpPr>
          <p:cNvPr id="13" name="CuadroTexto 12">
            <a:extLst>
              <a:ext uri="{FF2B5EF4-FFF2-40B4-BE49-F238E27FC236}">
                <a16:creationId xmlns:a16="http://schemas.microsoft.com/office/drawing/2014/main" id="{BD2E44CE-1424-8470-C679-23DA66575E1B}"/>
              </a:ext>
            </a:extLst>
          </p:cNvPr>
          <p:cNvSpPr txBox="1"/>
          <p:nvPr/>
        </p:nvSpPr>
        <p:spPr>
          <a:xfrm>
            <a:off x="1573662" y="3756232"/>
            <a:ext cx="3714158" cy="369332"/>
          </a:xfrm>
          <a:prstGeom prst="rect">
            <a:avLst/>
          </a:prstGeom>
          <a:noFill/>
          <a:ln w="28575">
            <a:solidFill>
              <a:srgbClr val="FF0000"/>
            </a:solidFill>
          </a:ln>
        </p:spPr>
        <p:txBody>
          <a:bodyPr wrap="square" rtlCol="0">
            <a:spAutoFit/>
          </a:bodyPr>
          <a:lstStyle>
            <a:defPPr>
              <a:defRPr lang="es-AR"/>
            </a:defPPr>
            <a:lvl1pPr>
              <a:defRPr b="1">
                <a:solidFill>
                  <a:srgbClr val="FF0000"/>
                </a:solidFill>
              </a:defRPr>
            </a:lvl1pPr>
          </a:lstStyle>
          <a:p>
            <a:r>
              <a:rPr lang="es-AR" dirty="0"/>
              <a:t>Reusarse de negociar colectivamente</a:t>
            </a:r>
          </a:p>
        </p:txBody>
      </p:sp>
      <p:sp>
        <p:nvSpPr>
          <p:cNvPr id="15" name="CuadroTexto 14">
            <a:extLst>
              <a:ext uri="{FF2B5EF4-FFF2-40B4-BE49-F238E27FC236}">
                <a16:creationId xmlns:a16="http://schemas.microsoft.com/office/drawing/2014/main" id="{6A060FB4-CF24-C203-3638-3C07AE13263B}"/>
              </a:ext>
            </a:extLst>
          </p:cNvPr>
          <p:cNvSpPr txBox="1"/>
          <p:nvPr/>
        </p:nvSpPr>
        <p:spPr>
          <a:xfrm>
            <a:off x="1150497" y="4201895"/>
            <a:ext cx="3583866" cy="369332"/>
          </a:xfrm>
          <a:prstGeom prst="rect">
            <a:avLst/>
          </a:prstGeom>
          <a:noFill/>
          <a:ln w="28575">
            <a:solidFill>
              <a:srgbClr val="FF0000"/>
            </a:solidFill>
          </a:ln>
        </p:spPr>
        <p:txBody>
          <a:bodyPr wrap="square" rtlCol="0">
            <a:spAutoFit/>
          </a:bodyPr>
          <a:lstStyle>
            <a:defPPr>
              <a:defRPr lang="es-AR"/>
            </a:defPPr>
            <a:lvl1pPr>
              <a:defRPr b="1">
                <a:solidFill>
                  <a:srgbClr val="FF0000"/>
                </a:solidFill>
              </a:defRPr>
            </a:lvl1pPr>
          </a:lstStyle>
          <a:p>
            <a:r>
              <a:rPr lang="es-AR" dirty="0"/>
              <a:t>No acatar la conciliación obligatoria</a:t>
            </a:r>
          </a:p>
        </p:txBody>
      </p:sp>
      <p:cxnSp>
        <p:nvCxnSpPr>
          <p:cNvPr id="16" name="Conector recto 15">
            <a:extLst>
              <a:ext uri="{FF2B5EF4-FFF2-40B4-BE49-F238E27FC236}">
                <a16:creationId xmlns:a16="http://schemas.microsoft.com/office/drawing/2014/main" id="{4789412D-A9BB-4E3A-02C2-EF5400B7677B}"/>
              </a:ext>
            </a:extLst>
          </p:cNvPr>
          <p:cNvCxnSpPr>
            <a:cxnSpLocks/>
            <a:stCxn id="10" idx="3"/>
            <a:endCxn id="7" idx="1"/>
          </p:cNvCxnSpPr>
          <p:nvPr/>
        </p:nvCxnSpPr>
        <p:spPr>
          <a:xfrm>
            <a:off x="2728685" y="2440360"/>
            <a:ext cx="478257" cy="87959"/>
          </a:xfrm>
          <a:prstGeom prst="line">
            <a:avLst/>
          </a:prstGeom>
        </p:spPr>
        <p:style>
          <a:lnRef idx="1">
            <a:schemeClr val="dk1"/>
          </a:lnRef>
          <a:fillRef idx="0">
            <a:schemeClr val="dk1"/>
          </a:fillRef>
          <a:effectRef idx="0">
            <a:schemeClr val="dk1"/>
          </a:effectRef>
          <a:fontRef idx="minor">
            <a:schemeClr val="tx1"/>
          </a:fontRef>
        </p:style>
      </p:cxnSp>
      <p:cxnSp>
        <p:nvCxnSpPr>
          <p:cNvPr id="22" name="Conector recto 21">
            <a:extLst>
              <a:ext uri="{FF2B5EF4-FFF2-40B4-BE49-F238E27FC236}">
                <a16:creationId xmlns:a16="http://schemas.microsoft.com/office/drawing/2014/main" id="{7A553696-AF32-667E-913C-EC5337E120D5}"/>
              </a:ext>
            </a:extLst>
          </p:cNvPr>
          <p:cNvCxnSpPr>
            <a:cxnSpLocks/>
            <a:stCxn id="10" idx="2"/>
            <a:endCxn id="11" idx="1"/>
          </p:cNvCxnSpPr>
          <p:nvPr/>
        </p:nvCxnSpPr>
        <p:spPr>
          <a:xfrm>
            <a:off x="1933990" y="2609637"/>
            <a:ext cx="931876" cy="390396"/>
          </a:xfrm>
          <a:prstGeom prst="line">
            <a:avLst/>
          </a:prstGeom>
        </p:spPr>
        <p:style>
          <a:lnRef idx="1">
            <a:schemeClr val="dk1"/>
          </a:lnRef>
          <a:fillRef idx="0">
            <a:schemeClr val="dk1"/>
          </a:fillRef>
          <a:effectRef idx="0">
            <a:schemeClr val="dk1"/>
          </a:effectRef>
          <a:fontRef idx="minor">
            <a:schemeClr val="tx1"/>
          </a:fontRef>
        </p:style>
      </p:cxnSp>
      <p:cxnSp>
        <p:nvCxnSpPr>
          <p:cNvPr id="25" name="Conector recto 24">
            <a:extLst>
              <a:ext uri="{FF2B5EF4-FFF2-40B4-BE49-F238E27FC236}">
                <a16:creationId xmlns:a16="http://schemas.microsoft.com/office/drawing/2014/main" id="{F68814F5-5C1B-75F4-2124-317142EF9237}"/>
              </a:ext>
            </a:extLst>
          </p:cNvPr>
          <p:cNvCxnSpPr>
            <a:cxnSpLocks/>
            <a:stCxn id="10" idx="2"/>
            <a:endCxn id="12" idx="1"/>
          </p:cNvCxnSpPr>
          <p:nvPr/>
        </p:nvCxnSpPr>
        <p:spPr>
          <a:xfrm>
            <a:off x="1933990" y="2609637"/>
            <a:ext cx="561761" cy="862106"/>
          </a:xfrm>
          <a:prstGeom prst="line">
            <a:avLst/>
          </a:prstGeom>
        </p:spPr>
        <p:style>
          <a:lnRef idx="1">
            <a:schemeClr val="dk1"/>
          </a:lnRef>
          <a:fillRef idx="0">
            <a:schemeClr val="dk1"/>
          </a:fillRef>
          <a:effectRef idx="0">
            <a:schemeClr val="dk1"/>
          </a:effectRef>
          <a:fontRef idx="minor">
            <a:schemeClr val="tx1"/>
          </a:fontRef>
        </p:style>
      </p:cxnSp>
      <p:cxnSp>
        <p:nvCxnSpPr>
          <p:cNvPr id="28" name="Conector recto 27">
            <a:extLst>
              <a:ext uri="{FF2B5EF4-FFF2-40B4-BE49-F238E27FC236}">
                <a16:creationId xmlns:a16="http://schemas.microsoft.com/office/drawing/2014/main" id="{7FDD3841-A74F-94CB-4BDE-CEC0139959D1}"/>
              </a:ext>
            </a:extLst>
          </p:cNvPr>
          <p:cNvCxnSpPr>
            <a:cxnSpLocks/>
            <a:stCxn id="10" idx="2"/>
          </p:cNvCxnSpPr>
          <p:nvPr/>
        </p:nvCxnSpPr>
        <p:spPr>
          <a:xfrm>
            <a:off x="1933990" y="2609637"/>
            <a:ext cx="0" cy="1146595"/>
          </a:xfrm>
          <a:prstGeom prst="line">
            <a:avLst/>
          </a:prstGeom>
        </p:spPr>
        <p:style>
          <a:lnRef idx="1">
            <a:schemeClr val="dk1"/>
          </a:lnRef>
          <a:fillRef idx="0">
            <a:schemeClr val="dk1"/>
          </a:fillRef>
          <a:effectRef idx="0">
            <a:schemeClr val="dk1"/>
          </a:effectRef>
          <a:fontRef idx="minor">
            <a:schemeClr val="tx1"/>
          </a:fontRef>
        </p:style>
      </p:cxnSp>
      <p:cxnSp>
        <p:nvCxnSpPr>
          <p:cNvPr id="32" name="Conector recto 31">
            <a:extLst>
              <a:ext uri="{FF2B5EF4-FFF2-40B4-BE49-F238E27FC236}">
                <a16:creationId xmlns:a16="http://schemas.microsoft.com/office/drawing/2014/main" id="{2ADE751E-2776-9021-F1E3-4223A0D66DC2}"/>
              </a:ext>
            </a:extLst>
          </p:cNvPr>
          <p:cNvCxnSpPr>
            <a:cxnSpLocks/>
            <a:stCxn id="10" idx="2"/>
          </p:cNvCxnSpPr>
          <p:nvPr/>
        </p:nvCxnSpPr>
        <p:spPr>
          <a:xfrm flipH="1">
            <a:off x="1341685" y="2609637"/>
            <a:ext cx="592305" cy="1592258"/>
          </a:xfrm>
          <a:prstGeom prst="line">
            <a:avLst/>
          </a:prstGeom>
        </p:spPr>
        <p:style>
          <a:lnRef idx="1">
            <a:schemeClr val="dk1"/>
          </a:lnRef>
          <a:fillRef idx="0">
            <a:schemeClr val="dk1"/>
          </a:fillRef>
          <a:effectRef idx="0">
            <a:schemeClr val="dk1"/>
          </a:effectRef>
          <a:fontRef idx="minor">
            <a:schemeClr val="tx1"/>
          </a:fontRef>
        </p:style>
      </p:cxnSp>
      <p:sp>
        <p:nvSpPr>
          <p:cNvPr id="17" name="Rectángulo: esquinas redondeadas 16">
            <a:extLst>
              <a:ext uri="{FF2B5EF4-FFF2-40B4-BE49-F238E27FC236}">
                <a16:creationId xmlns:a16="http://schemas.microsoft.com/office/drawing/2014/main" id="{B148F858-E453-7599-1435-E8BED8761CB2}"/>
              </a:ext>
            </a:extLst>
          </p:cNvPr>
          <p:cNvSpPr/>
          <p:nvPr/>
        </p:nvSpPr>
        <p:spPr>
          <a:xfrm>
            <a:off x="3643085" y="130628"/>
            <a:ext cx="4920342" cy="551789"/>
          </a:xfrm>
          <a:prstGeom prst="roundRect">
            <a:avLst/>
          </a:prstGeom>
          <a:noFill/>
          <a:ln w="254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wrap="square" lIns="90000" tIns="72000" bIns="72000" rtlCol="0" anchor="ctr"/>
          <a:lstStyle/>
          <a:p>
            <a:pPr algn="ctr"/>
            <a:r>
              <a:rPr lang="es-AR" sz="2400" b="1" dirty="0">
                <a:solidFill>
                  <a:srgbClr val="FF0000"/>
                </a:solidFill>
                <a:effectLst>
                  <a:outerShdw blurRad="38100" dist="38100" dir="2700000" algn="tl">
                    <a:srgbClr val="000000">
                      <a:alpha val="43137"/>
                    </a:srgbClr>
                  </a:outerShdw>
                </a:effectLst>
                <a:latin typeface="+mj-lt"/>
              </a:rPr>
              <a:t>LA LEY DE MODERNIZACIÓN LABORAL</a:t>
            </a:r>
          </a:p>
        </p:txBody>
      </p:sp>
      <p:sp>
        <p:nvSpPr>
          <p:cNvPr id="3" name="CuadroTexto 2">
            <a:extLst>
              <a:ext uri="{FF2B5EF4-FFF2-40B4-BE49-F238E27FC236}">
                <a16:creationId xmlns:a16="http://schemas.microsoft.com/office/drawing/2014/main" id="{C0BAC902-EE60-9A9C-32C4-6382939D586E}"/>
              </a:ext>
            </a:extLst>
          </p:cNvPr>
          <p:cNvSpPr txBox="1"/>
          <p:nvPr/>
        </p:nvSpPr>
        <p:spPr>
          <a:xfrm>
            <a:off x="82550" y="5637453"/>
            <a:ext cx="11615964" cy="1200329"/>
          </a:xfrm>
          <a:prstGeom prst="rect">
            <a:avLst/>
          </a:prstGeom>
          <a:noFill/>
          <a:ln>
            <a:solidFill>
              <a:schemeClr val="tx1"/>
            </a:solidFill>
          </a:ln>
        </p:spPr>
        <p:txBody>
          <a:bodyPr wrap="square">
            <a:spAutoFit/>
          </a:bodyPr>
          <a:lstStyle/>
          <a:p>
            <a:pPr algn="just"/>
            <a:r>
              <a:rPr lang="es-MX" sz="800" dirty="0"/>
              <a:t>Artículo 138.- </a:t>
            </a:r>
            <a:r>
              <a:rPr lang="es-MX" sz="800" b="1" dirty="0" err="1"/>
              <a:t>Sustitúyese</a:t>
            </a:r>
            <a:r>
              <a:rPr lang="es-MX" sz="800" b="1" dirty="0"/>
              <a:t> el artículo 20 bis</a:t>
            </a:r>
            <a:r>
              <a:rPr lang="es-MX" sz="800" dirty="0"/>
              <a:t> de la ley </a:t>
            </a:r>
            <a:r>
              <a:rPr lang="es-MX" sz="800" dirty="0" err="1"/>
              <a:t>N°</a:t>
            </a:r>
            <a:r>
              <a:rPr lang="es-MX" sz="800" dirty="0"/>
              <a:t> 23.551 y sus modificaciones, por el siguiente: Artículo 20 bis: Derecho de realizar Asambleas, Congresos. La asociación sindical, legalmente reconocida, podrá convocar a asambleas de personal y congresos de delegados, siempre que ello no afecte el normal desarrollo de las actividades de la empresa ni cause perjuicio a terceros. En caso de celebrarse una asamblea dentro o fuera del establecimiento del empleador, deberá contarse con su autorización previa, tanto del horario y el tiempo de su duración. Además, en caso de que se realice dentro del establecimiento deberá requerirse también autorización respecto del lugar. Para ejercer dicha facultad deberá estar al día en el cumplimiento de pago de haberes. El trabajador no devengará salarios durante el tiempo de la misma. </a:t>
            </a:r>
          </a:p>
          <a:p>
            <a:pPr algn="just"/>
            <a:endParaRPr lang="es-MX" sz="800" dirty="0"/>
          </a:p>
          <a:p>
            <a:pPr algn="just"/>
            <a:r>
              <a:rPr lang="es-MX" sz="800" dirty="0"/>
              <a:t>Artículo 139.- </a:t>
            </a:r>
            <a:r>
              <a:rPr lang="es-MX" sz="800" b="1" dirty="0" err="1"/>
              <a:t>Sustitúyese</a:t>
            </a:r>
            <a:r>
              <a:rPr lang="es-MX" sz="800" b="1" dirty="0"/>
              <a:t> el artículo 20 ter</a:t>
            </a:r>
            <a:r>
              <a:rPr lang="es-MX" sz="800" dirty="0"/>
              <a:t> de la ley </a:t>
            </a:r>
            <a:r>
              <a:rPr lang="es-MX" sz="800" dirty="0" err="1"/>
              <a:t>N°</a:t>
            </a:r>
            <a:r>
              <a:rPr lang="es-MX" sz="800" dirty="0"/>
              <a:t> 23.551 y sus modificaciones, por el siguiente: Artículo 20 ter: Serán consideradas infracciones muy graves: a. Afectar la libertad de trabajo de quienes no adhieran a una medida de fuerza mediante actos y/o hechos y/o intimidaciones o amenazas; b. Provocar, y/o instar y/u organizar el bloqueo o tomar un establecimiento; impedir u obstruir total o parcialmente el ingreso o egreso de personas y/o cosas al establecimiento; c. Ocasionar daños en personas o en cosas de propiedad de la empresa o de terceros, se encuentren o no en el establecimiento del empleador (instalaciones, mercaderías, insumos y materias primas, herramientas, etc.) o retenerlas indebidamente. Verificadas dichas acciones como medidas de acción directa sindical, la entidad responsable será pasible de la aplicación de las sanciones que establezca la reglamentación, una vez cumplimentado el procedimiento que disponga al efecto la Autoridad de Aplicación, sin perjuicio de las responsabilidades civiles y/o penales que pudieran corresponder.</a:t>
            </a:r>
            <a:endParaRPr lang="es-AR" sz="800" dirty="0"/>
          </a:p>
        </p:txBody>
      </p:sp>
      <p:sp>
        <p:nvSpPr>
          <p:cNvPr id="4" name="Rectangle 6">
            <a:extLst>
              <a:ext uri="{FF2B5EF4-FFF2-40B4-BE49-F238E27FC236}">
                <a16:creationId xmlns:a16="http://schemas.microsoft.com/office/drawing/2014/main" id="{F2224A14-7E47-5998-2398-FD6B46B21801}"/>
              </a:ext>
            </a:extLst>
          </p:cNvPr>
          <p:cNvSpPr txBox="1">
            <a:spLocks noGrp="1" noChangeArrowheads="1"/>
          </p:cNvSpPr>
          <p:nvPr/>
        </p:nvSpPr>
        <p:spPr bwMode="auto">
          <a:xfrm>
            <a:off x="10106476" y="6344556"/>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algn="r" eaLnBrk="1" hangingPunct="1"/>
            <a:endParaRPr lang="es-ES" altLang="es-ES" sz="1000" dirty="0"/>
          </a:p>
          <a:p>
            <a:pPr algn="r" eaLnBrk="1" hangingPunct="1"/>
            <a:r>
              <a:rPr lang="es-ES" altLang="es-ES" sz="1000" dirty="0"/>
              <a:t> </a:t>
            </a:r>
          </a:p>
          <a:p>
            <a:pPr algn="r" eaLnBrk="1" hangingPunct="1"/>
            <a:fld id="{C78EACEA-4453-4BB1-B0B6-1EC32BFE144D}" type="slidenum">
              <a:rPr lang="es-ES" altLang="es-ES" sz="1000"/>
              <a:pPr algn="r" eaLnBrk="1" hangingPunct="1"/>
              <a:t>15</a:t>
            </a:fld>
            <a:r>
              <a:rPr lang="es-ES" altLang="es-ES" sz="1000" dirty="0"/>
              <a:t> /63</a:t>
            </a:r>
            <a:endParaRPr lang="es-ES" altLang="es-ES" sz="800" dirty="0"/>
          </a:p>
        </p:txBody>
      </p:sp>
    </p:spTree>
    <p:extLst>
      <p:ext uri="{BB962C8B-B14F-4D97-AF65-F5344CB8AC3E}">
        <p14:creationId xmlns:p14="http://schemas.microsoft.com/office/powerpoint/2010/main" val="35604803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62EFEB-3C7B-58B7-9F2D-A84B73942F69}"/>
            </a:ext>
          </a:extLst>
        </p:cNvPr>
        <p:cNvGrpSpPr/>
        <p:nvPr/>
      </p:nvGrpSpPr>
      <p:grpSpPr>
        <a:xfrm>
          <a:off x="0" y="0"/>
          <a:ext cx="0" cy="0"/>
          <a:chOff x="0" y="0"/>
          <a:chExt cx="0" cy="0"/>
        </a:xfrm>
      </p:grpSpPr>
      <p:sp>
        <p:nvSpPr>
          <p:cNvPr id="2" name="Rectángulo: esquinas redondeadas 1">
            <a:extLst>
              <a:ext uri="{FF2B5EF4-FFF2-40B4-BE49-F238E27FC236}">
                <a16:creationId xmlns:a16="http://schemas.microsoft.com/office/drawing/2014/main" id="{E01721F4-117F-7C79-2C62-4FF84A074A1C}"/>
              </a:ext>
            </a:extLst>
          </p:cNvPr>
          <p:cNvSpPr/>
          <p:nvPr/>
        </p:nvSpPr>
        <p:spPr>
          <a:xfrm>
            <a:off x="3643085" y="130628"/>
            <a:ext cx="4920342" cy="551789"/>
          </a:xfrm>
          <a:prstGeom prst="roundRect">
            <a:avLst/>
          </a:prstGeom>
          <a:noFill/>
          <a:ln w="254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wrap="square" lIns="90000" tIns="72000" bIns="72000" rtlCol="0" anchor="ctr"/>
          <a:lstStyle/>
          <a:p>
            <a:pPr algn="ctr"/>
            <a:r>
              <a:rPr lang="es-AR" sz="2400" b="1" dirty="0">
                <a:solidFill>
                  <a:srgbClr val="FF0000"/>
                </a:solidFill>
                <a:effectLst>
                  <a:outerShdw blurRad="38100" dist="38100" dir="2700000" algn="tl">
                    <a:srgbClr val="000000">
                      <a:alpha val="43137"/>
                    </a:srgbClr>
                  </a:outerShdw>
                </a:effectLst>
                <a:latin typeface="+mj-lt"/>
              </a:rPr>
              <a:t>LA LEY DE MODERNIZACIÓN LABORAL</a:t>
            </a:r>
          </a:p>
        </p:txBody>
      </p:sp>
      <p:sp>
        <p:nvSpPr>
          <p:cNvPr id="6" name="CuadroTexto 5">
            <a:extLst>
              <a:ext uri="{FF2B5EF4-FFF2-40B4-BE49-F238E27FC236}">
                <a16:creationId xmlns:a16="http://schemas.microsoft.com/office/drawing/2014/main" id="{0348942A-06D3-1B0F-499B-1E187D6A5330}"/>
              </a:ext>
            </a:extLst>
          </p:cNvPr>
          <p:cNvSpPr txBox="1"/>
          <p:nvPr/>
        </p:nvSpPr>
        <p:spPr>
          <a:xfrm>
            <a:off x="101601" y="5344796"/>
            <a:ext cx="11582399" cy="1446550"/>
          </a:xfrm>
          <a:prstGeom prst="rect">
            <a:avLst/>
          </a:prstGeom>
          <a:noFill/>
          <a:ln>
            <a:solidFill>
              <a:schemeClr val="tx1"/>
            </a:solidFill>
          </a:ln>
        </p:spPr>
        <p:txBody>
          <a:bodyPr wrap="square">
            <a:spAutoFit/>
          </a:bodyPr>
          <a:lstStyle/>
          <a:p>
            <a:pPr algn="just"/>
            <a:r>
              <a:rPr lang="es-MX" sz="800" dirty="0"/>
              <a:t>Artículo 141.- </a:t>
            </a:r>
            <a:r>
              <a:rPr lang="es-MX" sz="800" b="1" dirty="0" err="1"/>
              <a:t>Sustitúyese</a:t>
            </a:r>
            <a:r>
              <a:rPr lang="es-MX" sz="800" b="1" dirty="0"/>
              <a:t> el artículo 29</a:t>
            </a:r>
            <a:r>
              <a:rPr lang="es-MX" sz="800" dirty="0"/>
              <a:t> de la ley </a:t>
            </a:r>
            <a:r>
              <a:rPr lang="es-MX" sz="800" dirty="0" err="1"/>
              <a:t>N°</a:t>
            </a:r>
            <a:r>
              <a:rPr lang="es-MX" sz="800" dirty="0"/>
              <a:t> 23.551 y sus modificaciones, por el siguiente: Artículo 29: Podrá otorgarse personería gremial a un sindicato de empresa cuando su cantidad de afiliados cotizantes fuere, durante un período mínimo y continuado de seis (6) meses anteriores a su presentación, superior a la cantidad de afiliados cotizantes en el ámbito de la misma empresa a la asociación con personería preexistente, cualquiera sea el grado o el ámbito material, territorial y personal de actuación de esta última. A tales fines, se aplicará en lo pertinente las reglas de procedimiento previstas en el artículo anterior, con el efecto establecido en su párrafo cuarto respecto del ámbito de la empresa.</a:t>
            </a:r>
          </a:p>
          <a:p>
            <a:pPr algn="just"/>
            <a:endParaRPr lang="es-MX" sz="800" dirty="0"/>
          </a:p>
          <a:p>
            <a:pPr algn="just"/>
            <a:r>
              <a:rPr lang="es-MX" sz="800" dirty="0"/>
              <a:t>Artículo 142.-</a:t>
            </a:r>
            <a:r>
              <a:rPr lang="es-MX" sz="800" b="1" dirty="0"/>
              <a:t> </a:t>
            </a:r>
            <a:r>
              <a:rPr lang="es-MX" sz="800" b="1" dirty="0" err="1"/>
              <a:t>Sustitúyese</a:t>
            </a:r>
            <a:r>
              <a:rPr lang="es-MX" sz="800" b="1" dirty="0"/>
              <a:t> el inciso c) del artículo 44</a:t>
            </a:r>
            <a:r>
              <a:rPr lang="es-MX" sz="800" dirty="0"/>
              <a:t> de la ley </a:t>
            </a:r>
            <a:r>
              <a:rPr lang="es-MX" sz="800" dirty="0" err="1"/>
              <a:t>N°</a:t>
            </a:r>
            <a:r>
              <a:rPr lang="es-MX" sz="800" dirty="0"/>
              <a:t> 23.551 y sus modificaciones, por el siguiente: c Conceder a cada uno de los delegados del personal, para el ejercicio de sus funciones un crédito de hasta diez (10) horas mensuales retribuidas, salvo que el convenio colectivo aplicable disponga una cantidad mayor. El ejercicio de este derecho no podrá generar la interrupción de actividades en el área de trabajo.</a:t>
            </a:r>
          </a:p>
          <a:p>
            <a:pPr algn="just"/>
            <a:endParaRPr lang="es-MX" sz="800" dirty="0"/>
          </a:p>
          <a:p>
            <a:pPr algn="just"/>
            <a:r>
              <a:rPr lang="es-MX" sz="800" dirty="0"/>
              <a:t>Artículo 143.- </a:t>
            </a:r>
            <a:r>
              <a:rPr lang="es-MX" sz="800" b="1" dirty="0" err="1"/>
              <a:t>Sustitúyese</a:t>
            </a:r>
            <a:r>
              <a:rPr lang="es-MX" sz="800" b="1" dirty="0"/>
              <a:t> el artículo 50</a:t>
            </a:r>
            <a:r>
              <a:rPr lang="es-MX" sz="800" dirty="0"/>
              <a:t> de la ley NO 23.551 y sus modificaciones, por el siguiente: Artículo 50: A partir de la notificación fehaciente al empleador de su postulación para un cargo de representación sindical, cualquiera sea dicha representación y por el término de seis (6) meses, el trabajador no podrá ser despedido ni suspendido sin justa </a:t>
            </a:r>
            <a:r>
              <a:rPr lang="es-MX" sz="800" dirty="0" err="1"/>
              <a:t>causá</a:t>
            </a:r>
            <a:r>
              <a:rPr lang="es-MX" sz="800" dirty="0"/>
              <a:t>, ni modificadas sus condiciones de trabajo, salvo que mediare una reorganización total del establecimiento o sector. Esta protección cesará para aquellos </a:t>
            </a:r>
            <a:r>
              <a:rPr lang="es-MX" sz="800" dirty="0" err="1"/>
              <a:t>trabaiadores</a:t>
            </a:r>
            <a:r>
              <a:rPr lang="es-MX" sz="800" dirty="0"/>
              <a:t> cuya postulación no hubiere sido oficializada según el procedimiento electoral aplicable desde el momento de determinarse definitivamente dicha falta de oficialización y/o que el candidato hubiere obtenido menos del cinco por ciento (5%) de los votos válidos emitidos. La asociación sindical deberá comunicar al empleador el nombre de los postulantes; lo propio podrán hacer los candidatos.</a:t>
            </a:r>
          </a:p>
        </p:txBody>
      </p:sp>
      <p:sp>
        <p:nvSpPr>
          <p:cNvPr id="5" name="CuadroTexto 4">
            <a:extLst>
              <a:ext uri="{FF2B5EF4-FFF2-40B4-BE49-F238E27FC236}">
                <a16:creationId xmlns:a16="http://schemas.microsoft.com/office/drawing/2014/main" id="{E0BCB66B-29C1-FD63-9E57-AEB8EA1EF32D}"/>
              </a:ext>
            </a:extLst>
          </p:cNvPr>
          <p:cNvSpPr txBox="1"/>
          <p:nvPr/>
        </p:nvSpPr>
        <p:spPr>
          <a:xfrm>
            <a:off x="1149610" y="2265323"/>
            <a:ext cx="1680675" cy="584775"/>
          </a:xfrm>
          <a:prstGeom prst="rect">
            <a:avLst/>
          </a:prstGeom>
          <a:noFill/>
          <a:ln>
            <a:solidFill>
              <a:schemeClr val="tx1"/>
            </a:solidFill>
          </a:ln>
        </p:spPr>
        <p:txBody>
          <a:bodyPr wrap="square" rtlCol="0">
            <a:spAutoFit/>
          </a:bodyPr>
          <a:lstStyle/>
          <a:p>
            <a:pPr algn="ctr"/>
            <a:r>
              <a:rPr lang="es-AR" sz="1600" b="1" dirty="0">
                <a:solidFill>
                  <a:schemeClr val="accent1">
                    <a:lumMod val="75000"/>
                  </a:schemeClr>
                </a:solidFill>
              </a:rPr>
              <a:t>ASOCIACIONES SINDICALES</a:t>
            </a:r>
          </a:p>
        </p:txBody>
      </p:sp>
      <p:cxnSp>
        <p:nvCxnSpPr>
          <p:cNvPr id="7" name="Conector recto 6">
            <a:extLst>
              <a:ext uri="{FF2B5EF4-FFF2-40B4-BE49-F238E27FC236}">
                <a16:creationId xmlns:a16="http://schemas.microsoft.com/office/drawing/2014/main" id="{68156703-2C41-45E3-3A8D-DB46F7E93986}"/>
              </a:ext>
            </a:extLst>
          </p:cNvPr>
          <p:cNvCxnSpPr>
            <a:cxnSpLocks/>
            <a:endCxn id="8" idx="1"/>
          </p:cNvCxnSpPr>
          <p:nvPr/>
        </p:nvCxnSpPr>
        <p:spPr>
          <a:xfrm flipV="1">
            <a:off x="2843305" y="2147201"/>
            <a:ext cx="583864" cy="262398"/>
          </a:xfrm>
          <a:prstGeom prst="line">
            <a:avLst/>
          </a:prstGeom>
        </p:spPr>
        <p:style>
          <a:lnRef idx="1">
            <a:schemeClr val="dk1"/>
          </a:lnRef>
          <a:fillRef idx="0">
            <a:schemeClr val="dk1"/>
          </a:fillRef>
          <a:effectRef idx="0">
            <a:schemeClr val="dk1"/>
          </a:effectRef>
          <a:fontRef idx="minor">
            <a:schemeClr val="tx1"/>
          </a:fontRef>
        </p:style>
      </p:cxnSp>
      <p:sp>
        <p:nvSpPr>
          <p:cNvPr id="8" name="CuadroTexto 7">
            <a:extLst>
              <a:ext uri="{FF2B5EF4-FFF2-40B4-BE49-F238E27FC236}">
                <a16:creationId xmlns:a16="http://schemas.microsoft.com/office/drawing/2014/main" id="{963716F5-FBB8-DB79-337F-4BADFC07B7E0}"/>
              </a:ext>
            </a:extLst>
          </p:cNvPr>
          <p:cNvSpPr txBox="1"/>
          <p:nvPr/>
        </p:nvSpPr>
        <p:spPr>
          <a:xfrm>
            <a:off x="3427169" y="1977924"/>
            <a:ext cx="4192831" cy="338554"/>
          </a:xfrm>
          <a:prstGeom prst="rect">
            <a:avLst/>
          </a:prstGeom>
          <a:noFill/>
          <a:ln>
            <a:solidFill>
              <a:schemeClr val="tx1"/>
            </a:solidFill>
          </a:ln>
        </p:spPr>
        <p:txBody>
          <a:bodyPr wrap="square" rtlCol="0">
            <a:spAutoFit/>
          </a:bodyPr>
          <a:lstStyle/>
          <a:p>
            <a:r>
              <a:rPr lang="es-AR" sz="1600" b="1" dirty="0"/>
              <a:t>Nueva pauta par el otorgamiento de personería</a:t>
            </a:r>
          </a:p>
        </p:txBody>
      </p:sp>
      <p:sp>
        <p:nvSpPr>
          <p:cNvPr id="11" name="CuadroTexto 10">
            <a:extLst>
              <a:ext uri="{FF2B5EF4-FFF2-40B4-BE49-F238E27FC236}">
                <a16:creationId xmlns:a16="http://schemas.microsoft.com/office/drawing/2014/main" id="{6948BBD2-D86B-BD93-0B58-1AC4BCE00059}"/>
              </a:ext>
            </a:extLst>
          </p:cNvPr>
          <p:cNvSpPr txBox="1"/>
          <p:nvPr/>
        </p:nvSpPr>
        <p:spPr>
          <a:xfrm>
            <a:off x="3427168" y="2557710"/>
            <a:ext cx="4381518" cy="338554"/>
          </a:xfrm>
          <a:prstGeom prst="rect">
            <a:avLst/>
          </a:prstGeom>
          <a:noFill/>
          <a:ln>
            <a:solidFill>
              <a:schemeClr val="tx1"/>
            </a:solidFill>
          </a:ln>
        </p:spPr>
        <p:txBody>
          <a:bodyPr wrap="square" rtlCol="0">
            <a:spAutoFit/>
          </a:bodyPr>
          <a:lstStyle/>
          <a:p>
            <a:r>
              <a:rPr lang="es-AR" sz="1600" b="1" dirty="0"/>
              <a:t>Crédito en horas de los delegados: límite 10 horas</a:t>
            </a:r>
          </a:p>
        </p:txBody>
      </p:sp>
      <p:sp>
        <p:nvSpPr>
          <p:cNvPr id="12" name="CuadroTexto 11">
            <a:extLst>
              <a:ext uri="{FF2B5EF4-FFF2-40B4-BE49-F238E27FC236}">
                <a16:creationId xmlns:a16="http://schemas.microsoft.com/office/drawing/2014/main" id="{E0B69D0E-4A6A-C24F-278D-0835BE289D5F}"/>
              </a:ext>
            </a:extLst>
          </p:cNvPr>
          <p:cNvSpPr txBox="1"/>
          <p:nvPr/>
        </p:nvSpPr>
        <p:spPr>
          <a:xfrm>
            <a:off x="3419908" y="3140544"/>
            <a:ext cx="4381518" cy="338554"/>
          </a:xfrm>
          <a:prstGeom prst="rect">
            <a:avLst/>
          </a:prstGeom>
          <a:noFill/>
          <a:ln>
            <a:solidFill>
              <a:schemeClr val="tx1"/>
            </a:solidFill>
          </a:ln>
        </p:spPr>
        <p:txBody>
          <a:bodyPr wrap="square" rtlCol="0">
            <a:spAutoFit/>
          </a:bodyPr>
          <a:lstStyle/>
          <a:p>
            <a:r>
              <a:rPr lang="es-AR" sz="1600" b="1" dirty="0"/>
              <a:t>Candidatos: estabilidad mínimo 5% de los votos</a:t>
            </a:r>
          </a:p>
        </p:txBody>
      </p:sp>
      <p:sp>
        <p:nvSpPr>
          <p:cNvPr id="13" name="CuadroTexto 12">
            <a:extLst>
              <a:ext uri="{FF2B5EF4-FFF2-40B4-BE49-F238E27FC236}">
                <a16:creationId xmlns:a16="http://schemas.microsoft.com/office/drawing/2014/main" id="{6CDC012B-192C-8968-3958-795516C19B60}"/>
              </a:ext>
            </a:extLst>
          </p:cNvPr>
          <p:cNvSpPr txBox="1"/>
          <p:nvPr/>
        </p:nvSpPr>
        <p:spPr>
          <a:xfrm>
            <a:off x="3427167" y="3699344"/>
            <a:ext cx="4381518" cy="584775"/>
          </a:xfrm>
          <a:prstGeom prst="rect">
            <a:avLst/>
          </a:prstGeom>
          <a:noFill/>
          <a:ln w="28575">
            <a:solidFill>
              <a:srgbClr val="FF0000"/>
            </a:solidFill>
          </a:ln>
        </p:spPr>
        <p:txBody>
          <a:bodyPr wrap="square" rtlCol="0">
            <a:spAutoFit/>
          </a:bodyPr>
          <a:lstStyle>
            <a:defPPr>
              <a:defRPr lang="es-AR"/>
            </a:defPPr>
            <a:lvl1pPr algn="ctr">
              <a:defRPr b="1">
                <a:solidFill>
                  <a:srgbClr val="FF0000"/>
                </a:solidFill>
              </a:defRPr>
            </a:lvl1pPr>
          </a:lstStyle>
          <a:p>
            <a:r>
              <a:rPr lang="es-AR" dirty="0"/>
              <a:t>Tutela sindical para los titulares - congresales (tiempo que dura la actividad)</a:t>
            </a:r>
          </a:p>
        </p:txBody>
      </p:sp>
      <p:sp>
        <p:nvSpPr>
          <p:cNvPr id="14" name="CuadroTexto 13">
            <a:extLst>
              <a:ext uri="{FF2B5EF4-FFF2-40B4-BE49-F238E27FC236}">
                <a16:creationId xmlns:a16="http://schemas.microsoft.com/office/drawing/2014/main" id="{992F58CF-08C7-D70E-5B17-D7D6EE139B5F}"/>
              </a:ext>
            </a:extLst>
          </p:cNvPr>
          <p:cNvSpPr txBox="1"/>
          <p:nvPr/>
        </p:nvSpPr>
        <p:spPr>
          <a:xfrm>
            <a:off x="3419908" y="4484344"/>
            <a:ext cx="4381518" cy="338554"/>
          </a:xfrm>
          <a:prstGeom prst="rect">
            <a:avLst/>
          </a:prstGeom>
          <a:noFill/>
          <a:ln w="28575">
            <a:solidFill>
              <a:srgbClr val="FF0000"/>
            </a:solidFill>
          </a:ln>
        </p:spPr>
        <p:txBody>
          <a:bodyPr wrap="square" rtlCol="0">
            <a:spAutoFit/>
          </a:bodyPr>
          <a:lstStyle>
            <a:defPPr>
              <a:defRPr lang="es-AR"/>
            </a:defPPr>
            <a:lvl1pPr algn="ctr">
              <a:defRPr b="1">
                <a:solidFill>
                  <a:srgbClr val="FF0000"/>
                </a:solidFill>
              </a:defRPr>
            </a:lvl1pPr>
          </a:lstStyle>
          <a:p>
            <a:r>
              <a:rPr lang="es-AR" dirty="0"/>
              <a:t>Tutela sindical se suprime para los suplentes</a:t>
            </a:r>
          </a:p>
        </p:txBody>
      </p:sp>
      <p:sp>
        <p:nvSpPr>
          <p:cNvPr id="3" name="Rectangle 6">
            <a:extLst>
              <a:ext uri="{FF2B5EF4-FFF2-40B4-BE49-F238E27FC236}">
                <a16:creationId xmlns:a16="http://schemas.microsoft.com/office/drawing/2014/main" id="{92DA8B54-92B8-FCD5-7583-4EF557BA456A}"/>
              </a:ext>
            </a:extLst>
          </p:cNvPr>
          <p:cNvSpPr txBox="1">
            <a:spLocks noGrp="1" noChangeArrowheads="1"/>
          </p:cNvSpPr>
          <p:nvPr/>
        </p:nvSpPr>
        <p:spPr bwMode="auto">
          <a:xfrm>
            <a:off x="10106476" y="6344556"/>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algn="r" eaLnBrk="1" hangingPunct="1"/>
            <a:endParaRPr lang="es-ES" altLang="es-ES" sz="1000" dirty="0"/>
          </a:p>
          <a:p>
            <a:pPr algn="r" eaLnBrk="1" hangingPunct="1"/>
            <a:r>
              <a:rPr lang="es-ES" altLang="es-ES" sz="1000" dirty="0"/>
              <a:t> </a:t>
            </a:r>
          </a:p>
          <a:p>
            <a:pPr algn="r" eaLnBrk="1" hangingPunct="1"/>
            <a:fld id="{C78EACEA-4453-4BB1-B0B6-1EC32BFE144D}" type="slidenum">
              <a:rPr lang="es-ES" altLang="es-ES" sz="1000"/>
              <a:pPr algn="r" eaLnBrk="1" hangingPunct="1"/>
              <a:t>16</a:t>
            </a:fld>
            <a:r>
              <a:rPr lang="es-ES" altLang="es-ES" sz="1000" dirty="0"/>
              <a:t> /63</a:t>
            </a:r>
            <a:endParaRPr lang="es-ES" altLang="es-ES" sz="800" dirty="0"/>
          </a:p>
        </p:txBody>
      </p:sp>
    </p:spTree>
    <p:extLst>
      <p:ext uri="{BB962C8B-B14F-4D97-AF65-F5344CB8AC3E}">
        <p14:creationId xmlns:p14="http://schemas.microsoft.com/office/powerpoint/2010/main" val="9160721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0F632B-FB5F-417E-3F9D-3518407500CB}"/>
            </a:ext>
          </a:extLst>
        </p:cNvPr>
        <p:cNvGrpSpPr/>
        <p:nvPr/>
      </p:nvGrpSpPr>
      <p:grpSpPr>
        <a:xfrm>
          <a:off x="0" y="0"/>
          <a:ext cx="0" cy="0"/>
          <a:chOff x="0" y="0"/>
          <a:chExt cx="0" cy="0"/>
        </a:xfrm>
      </p:grpSpPr>
      <p:sp>
        <p:nvSpPr>
          <p:cNvPr id="2" name="Rectángulo: esquinas redondeadas 1">
            <a:extLst>
              <a:ext uri="{FF2B5EF4-FFF2-40B4-BE49-F238E27FC236}">
                <a16:creationId xmlns:a16="http://schemas.microsoft.com/office/drawing/2014/main" id="{368E5F42-3652-1EEE-4B2B-D22C6EEEE02C}"/>
              </a:ext>
            </a:extLst>
          </p:cNvPr>
          <p:cNvSpPr/>
          <p:nvPr/>
        </p:nvSpPr>
        <p:spPr>
          <a:xfrm>
            <a:off x="3643085" y="130628"/>
            <a:ext cx="4920342" cy="551789"/>
          </a:xfrm>
          <a:prstGeom prst="roundRect">
            <a:avLst/>
          </a:prstGeom>
          <a:noFill/>
          <a:ln w="254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wrap="square" lIns="90000" tIns="72000" bIns="72000" rtlCol="0" anchor="ctr"/>
          <a:lstStyle/>
          <a:p>
            <a:pPr algn="ctr"/>
            <a:r>
              <a:rPr lang="es-AR" sz="2400" b="1" dirty="0">
                <a:solidFill>
                  <a:srgbClr val="FF0000"/>
                </a:solidFill>
                <a:effectLst>
                  <a:outerShdw blurRad="38100" dist="38100" dir="2700000" algn="tl">
                    <a:srgbClr val="000000">
                      <a:alpha val="43137"/>
                    </a:srgbClr>
                  </a:outerShdw>
                </a:effectLst>
                <a:latin typeface="+mj-lt"/>
              </a:rPr>
              <a:t>LA LEY DE MODERNIZACIÓN LABORAL</a:t>
            </a:r>
          </a:p>
        </p:txBody>
      </p:sp>
      <p:sp>
        <p:nvSpPr>
          <p:cNvPr id="8" name="CuadroTexto 7">
            <a:extLst>
              <a:ext uri="{FF2B5EF4-FFF2-40B4-BE49-F238E27FC236}">
                <a16:creationId xmlns:a16="http://schemas.microsoft.com/office/drawing/2014/main" id="{1305DDC4-BA7B-EAD6-A3C8-1E39775F1C14}"/>
              </a:ext>
            </a:extLst>
          </p:cNvPr>
          <p:cNvSpPr txBox="1"/>
          <p:nvPr/>
        </p:nvSpPr>
        <p:spPr>
          <a:xfrm>
            <a:off x="82550" y="5871221"/>
            <a:ext cx="11615964" cy="954107"/>
          </a:xfrm>
          <a:prstGeom prst="rect">
            <a:avLst/>
          </a:prstGeom>
          <a:noFill/>
          <a:ln>
            <a:solidFill>
              <a:schemeClr val="tx1"/>
            </a:solidFill>
          </a:ln>
        </p:spPr>
        <p:txBody>
          <a:bodyPr wrap="square">
            <a:spAutoFit/>
          </a:bodyPr>
          <a:lstStyle/>
          <a:p>
            <a:pPr algn="just"/>
            <a:r>
              <a:rPr lang="es-MX" sz="800" b="1" dirty="0"/>
              <a:t>MODIFICACIONES AL RÉGIMEN GENERAL DE CONFLICTOS COLECTIVOS. SERVICIOS ESENCIALES Y ACTIVIDADES DE IMPORTANCIA TRASCENDENTAL</a:t>
            </a:r>
          </a:p>
          <a:p>
            <a:pPr algn="just"/>
            <a:r>
              <a:rPr lang="es-MX" sz="800" dirty="0"/>
              <a:t>Se modifica el régimen de la Huelga en los Servicios Esenciales y en los considerados como Actividades de Importancia Trascendental, que deberán asegurar el 75% y el 50% respectivamente de los mismos cuando se produzca una medida de fuerza. </a:t>
            </a:r>
          </a:p>
          <a:p>
            <a:pPr algn="just"/>
            <a:r>
              <a:rPr lang="es-MX" sz="800" dirty="0"/>
              <a:t>La lista de actividades incluidas en ambas categorías es muy amplia, destacándose la inclusión de la educación como servicio esencial, y la cadena alimenticia como actividad de importancia trascendental. </a:t>
            </a:r>
          </a:p>
          <a:p>
            <a:pPr algn="just"/>
            <a:r>
              <a:rPr lang="es-MX" sz="800" dirty="0"/>
              <a:t>La norma requerirá de una serie de ajustes en la reglamentación, y en la implementación del sistema que garantice los porcentajes aludidos, como el mejor funcionamiento de la Comisión de Garantías creada para hacer propuestas, recomendaciones, y para resolver cuestiones no previstas. </a:t>
            </a:r>
          </a:p>
          <a:p>
            <a:pPr algn="just"/>
            <a:r>
              <a:rPr lang="es-MX" sz="800" dirty="0"/>
              <a:t>Esta Comisión deberá asegurar en cada caso los servicios mínimos que corresponden a cada actividad en conflicto. </a:t>
            </a:r>
          </a:p>
          <a:p>
            <a:pPr algn="just"/>
            <a:r>
              <a:rPr lang="es-MX" sz="800" dirty="0"/>
              <a:t>Se fijan reglas de normalización y restablecimiento de la actividad, y la aplicación de las normas complementarias como la conciliación obligatoria, para resolver cada conflicto. </a:t>
            </a:r>
          </a:p>
        </p:txBody>
      </p:sp>
      <p:sp>
        <p:nvSpPr>
          <p:cNvPr id="3" name="CuadroTexto 2">
            <a:extLst>
              <a:ext uri="{FF2B5EF4-FFF2-40B4-BE49-F238E27FC236}">
                <a16:creationId xmlns:a16="http://schemas.microsoft.com/office/drawing/2014/main" id="{410372A5-F353-945C-A609-90749D8FDBF7}"/>
              </a:ext>
            </a:extLst>
          </p:cNvPr>
          <p:cNvSpPr txBox="1"/>
          <p:nvPr/>
        </p:nvSpPr>
        <p:spPr>
          <a:xfrm>
            <a:off x="4445401" y="903568"/>
            <a:ext cx="2025491" cy="307777"/>
          </a:xfrm>
          <a:prstGeom prst="rect">
            <a:avLst/>
          </a:prstGeom>
          <a:noFill/>
          <a:ln>
            <a:solidFill>
              <a:schemeClr val="tx1"/>
            </a:solidFill>
          </a:ln>
        </p:spPr>
        <p:txBody>
          <a:bodyPr wrap="none" rtlCol="0">
            <a:spAutoFit/>
          </a:bodyPr>
          <a:lstStyle/>
          <a:p>
            <a:pPr algn="ctr"/>
            <a:r>
              <a:rPr lang="es-AR" sz="1400" b="1" dirty="0"/>
              <a:t>Fuera del circuito laboral</a:t>
            </a:r>
          </a:p>
        </p:txBody>
      </p:sp>
      <p:sp>
        <p:nvSpPr>
          <p:cNvPr id="5" name="CuadroTexto 4">
            <a:extLst>
              <a:ext uri="{FF2B5EF4-FFF2-40B4-BE49-F238E27FC236}">
                <a16:creationId xmlns:a16="http://schemas.microsoft.com/office/drawing/2014/main" id="{7AD6C5E4-B0AA-189F-4A9D-570820DA462A}"/>
              </a:ext>
            </a:extLst>
          </p:cNvPr>
          <p:cNvSpPr txBox="1"/>
          <p:nvPr/>
        </p:nvSpPr>
        <p:spPr>
          <a:xfrm>
            <a:off x="1401102" y="1117950"/>
            <a:ext cx="1337226" cy="400110"/>
          </a:xfrm>
          <a:prstGeom prst="rect">
            <a:avLst/>
          </a:prstGeom>
          <a:noFill/>
          <a:ln>
            <a:solidFill>
              <a:schemeClr val="tx1"/>
            </a:solidFill>
          </a:ln>
        </p:spPr>
        <p:txBody>
          <a:bodyPr wrap="none" rtlCol="0">
            <a:spAutoFit/>
          </a:bodyPr>
          <a:lstStyle/>
          <a:p>
            <a:pPr algn="ctr"/>
            <a:r>
              <a:rPr lang="es-AR" sz="2000" b="1" dirty="0">
                <a:solidFill>
                  <a:schemeClr val="accent1">
                    <a:lumMod val="75000"/>
                  </a:schemeClr>
                </a:solidFill>
              </a:rPr>
              <a:t>Asambleas</a:t>
            </a:r>
          </a:p>
        </p:txBody>
      </p:sp>
      <p:sp>
        <p:nvSpPr>
          <p:cNvPr id="6" name="CuadroTexto 5">
            <a:extLst>
              <a:ext uri="{FF2B5EF4-FFF2-40B4-BE49-F238E27FC236}">
                <a16:creationId xmlns:a16="http://schemas.microsoft.com/office/drawing/2014/main" id="{0CF3092A-6BD9-616B-76B7-EA942C3A9A7A}"/>
              </a:ext>
            </a:extLst>
          </p:cNvPr>
          <p:cNvSpPr txBox="1"/>
          <p:nvPr/>
        </p:nvSpPr>
        <p:spPr>
          <a:xfrm>
            <a:off x="4496625" y="1309189"/>
            <a:ext cx="1947713" cy="738664"/>
          </a:xfrm>
          <a:prstGeom prst="rect">
            <a:avLst/>
          </a:prstGeom>
          <a:noFill/>
          <a:ln>
            <a:solidFill>
              <a:schemeClr val="tx1"/>
            </a:solidFill>
          </a:ln>
        </p:spPr>
        <p:txBody>
          <a:bodyPr wrap="none" rtlCol="0">
            <a:spAutoFit/>
          </a:bodyPr>
          <a:lstStyle/>
          <a:p>
            <a:pPr algn="ctr"/>
            <a:r>
              <a:rPr lang="es-AR" sz="1400" b="1" dirty="0"/>
              <a:t>Dentro del ámbito solo</a:t>
            </a:r>
          </a:p>
          <a:p>
            <a:pPr algn="ctr"/>
            <a:r>
              <a:rPr lang="es-AR" sz="1400" b="1" dirty="0"/>
              <a:t>con autorización escrita</a:t>
            </a:r>
          </a:p>
          <a:p>
            <a:pPr algn="ctr"/>
            <a:r>
              <a:rPr lang="es-AR" sz="1400" b="1" dirty="0"/>
              <a:t>del empleador</a:t>
            </a:r>
          </a:p>
        </p:txBody>
      </p:sp>
      <p:cxnSp>
        <p:nvCxnSpPr>
          <p:cNvPr id="7" name="Conector recto 6">
            <a:extLst>
              <a:ext uri="{FF2B5EF4-FFF2-40B4-BE49-F238E27FC236}">
                <a16:creationId xmlns:a16="http://schemas.microsoft.com/office/drawing/2014/main" id="{ABDE0A6C-2D7C-78EE-06C5-EF90386768DC}"/>
              </a:ext>
            </a:extLst>
          </p:cNvPr>
          <p:cNvCxnSpPr>
            <a:cxnSpLocks/>
            <a:stCxn id="10" idx="3"/>
            <a:endCxn id="3" idx="1"/>
          </p:cNvCxnSpPr>
          <p:nvPr/>
        </p:nvCxnSpPr>
        <p:spPr>
          <a:xfrm flipV="1">
            <a:off x="4238992" y="1057457"/>
            <a:ext cx="206409" cy="289509"/>
          </a:xfrm>
          <a:prstGeom prst="line">
            <a:avLst/>
          </a:prstGeom>
        </p:spPr>
        <p:style>
          <a:lnRef idx="1">
            <a:schemeClr val="dk1"/>
          </a:lnRef>
          <a:fillRef idx="0">
            <a:schemeClr val="dk1"/>
          </a:fillRef>
          <a:effectRef idx="0">
            <a:schemeClr val="dk1"/>
          </a:effectRef>
          <a:fontRef idx="minor">
            <a:schemeClr val="tx1"/>
          </a:fontRef>
        </p:style>
      </p:cxnSp>
      <p:cxnSp>
        <p:nvCxnSpPr>
          <p:cNvPr id="9" name="Conector recto 8">
            <a:extLst>
              <a:ext uri="{FF2B5EF4-FFF2-40B4-BE49-F238E27FC236}">
                <a16:creationId xmlns:a16="http://schemas.microsoft.com/office/drawing/2014/main" id="{FC67764C-A637-3FFD-0A0C-894B63143FCE}"/>
              </a:ext>
            </a:extLst>
          </p:cNvPr>
          <p:cNvCxnSpPr>
            <a:cxnSpLocks/>
            <a:stCxn id="10" idx="3"/>
            <a:endCxn id="6" idx="1"/>
          </p:cNvCxnSpPr>
          <p:nvPr/>
        </p:nvCxnSpPr>
        <p:spPr>
          <a:xfrm>
            <a:off x="4238992" y="1346966"/>
            <a:ext cx="257633" cy="331555"/>
          </a:xfrm>
          <a:prstGeom prst="line">
            <a:avLst/>
          </a:prstGeom>
        </p:spPr>
        <p:style>
          <a:lnRef idx="1">
            <a:schemeClr val="dk1"/>
          </a:lnRef>
          <a:fillRef idx="0">
            <a:schemeClr val="dk1"/>
          </a:fillRef>
          <a:effectRef idx="0">
            <a:schemeClr val="dk1"/>
          </a:effectRef>
          <a:fontRef idx="minor">
            <a:schemeClr val="tx1"/>
          </a:fontRef>
        </p:style>
      </p:cxnSp>
      <p:sp>
        <p:nvSpPr>
          <p:cNvPr id="10" name="CuadroTexto 9">
            <a:extLst>
              <a:ext uri="{FF2B5EF4-FFF2-40B4-BE49-F238E27FC236}">
                <a16:creationId xmlns:a16="http://schemas.microsoft.com/office/drawing/2014/main" id="{5D358CFF-797C-18CE-F309-F6B2784A9B26}"/>
              </a:ext>
            </a:extLst>
          </p:cNvPr>
          <p:cNvSpPr txBox="1"/>
          <p:nvPr/>
        </p:nvSpPr>
        <p:spPr>
          <a:xfrm>
            <a:off x="3252505" y="1193077"/>
            <a:ext cx="986487" cy="307777"/>
          </a:xfrm>
          <a:prstGeom prst="rect">
            <a:avLst/>
          </a:prstGeom>
          <a:noFill/>
          <a:ln>
            <a:solidFill>
              <a:schemeClr val="tx1"/>
            </a:solidFill>
          </a:ln>
        </p:spPr>
        <p:txBody>
          <a:bodyPr wrap="none" rtlCol="0">
            <a:spAutoFit/>
          </a:bodyPr>
          <a:lstStyle/>
          <a:p>
            <a:pPr algn="ctr"/>
            <a:r>
              <a:rPr lang="es-AR" sz="1400" b="1" dirty="0"/>
              <a:t>Permitidas</a:t>
            </a:r>
          </a:p>
        </p:txBody>
      </p:sp>
      <p:sp>
        <p:nvSpPr>
          <p:cNvPr id="11" name="CuadroTexto 10">
            <a:extLst>
              <a:ext uri="{FF2B5EF4-FFF2-40B4-BE49-F238E27FC236}">
                <a16:creationId xmlns:a16="http://schemas.microsoft.com/office/drawing/2014/main" id="{9C269500-48D2-9D49-9916-63B692E1BAB6}"/>
              </a:ext>
            </a:extLst>
          </p:cNvPr>
          <p:cNvSpPr txBox="1"/>
          <p:nvPr/>
        </p:nvSpPr>
        <p:spPr>
          <a:xfrm>
            <a:off x="1364716" y="2484047"/>
            <a:ext cx="2775440" cy="646331"/>
          </a:xfrm>
          <a:prstGeom prst="rect">
            <a:avLst/>
          </a:prstGeom>
          <a:noFill/>
          <a:ln w="28575">
            <a:solidFill>
              <a:srgbClr val="FF0000"/>
            </a:solidFill>
          </a:ln>
        </p:spPr>
        <p:txBody>
          <a:bodyPr wrap="square" rtlCol="0">
            <a:spAutoFit/>
          </a:bodyPr>
          <a:lstStyle>
            <a:defPPr>
              <a:defRPr lang="es-AR"/>
            </a:defPPr>
            <a:lvl1pPr algn="ctr">
              <a:defRPr b="1">
                <a:solidFill>
                  <a:srgbClr val="FF0000"/>
                </a:solidFill>
              </a:defRPr>
            </a:lvl1pPr>
          </a:lstStyle>
          <a:p>
            <a:r>
              <a:rPr lang="es-AR" dirty="0"/>
              <a:t>Dentro del establecimiento</a:t>
            </a:r>
          </a:p>
          <a:p>
            <a:r>
              <a:rPr lang="es-AR" dirty="0"/>
              <a:t>sin autorización</a:t>
            </a:r>
          </a:p>
        </p:txBody>
      </p:sp>
      <p:sp>
        <p:nvSpPr>
          <p:cNvPr id="12" name="CuadroTexto 11">
            <a:extLst>
              <a:ext uri="{FF2B5EF4-FFF2-40B4-BE49-F238E27FC236}">
                <a16:creationId xmlns:a16="http://schemas.microsoft.com/office/drawing/2014/main" id="{8BC9D634-7F4B-0BDC-8694-9357D3C77590}"/>
              </a:ext>
            </a:extLst>
          </p:cNvPr>
          <p:cNvSpPr txBox="1"/>
          <p:nvPr/>
        </p:nvSpPr>
        <p:spPr>
          <a:xfrm>
            <a:off x="1582685" y="1816766"/>
            <a:ext cx="1198150" cy="369332"/>
          </a:xfrm>
          <a:prstGeom prst="rect">
            <a:avLst/>
          </a:prstGeom>
          <a:noFill/>
          <a:ln w="28575">
            <a:solidFill>
              <a:srgbClr val="FF0000"/>
            </a:solidFill>
          </a:ln>
        </p:spPr>
        <p:txBody>
          <a:bodyPr wrap="square" rtlCol="0">
            <a:spAutoFit/>
          </a:bodyPr>
          <a:lstStyle>
            <a:defPPr>
              <a:defRPr lang="es-AR"/>
            </a:defPPr>
            <a:lvl1pPr algn="ctr">
              <a:defRPr b="1">
                <a:solidFill>
                  <a:srgbClr val="FF0000"/>
                </a:solidFill>
              </a:defRPr>
            </a:lvl1pPr>
          </a:lstStyle>
          <a:p>
            <a:r>
              <a:rPr lang="es-AR" dirty="0"/>
              <a:t>Prohibidas</a:t>
            </a:r>
          </a:p>
        </p:txBody>
      </p:sp>
      <p:sp>
        <p:nvSpPr>
          <p:cNvPr id="13" name="CuadroTexto 12">
            <a:extLst>
              <a:ext uri="{FF2B5EF4-FFF2-40B4-BE49-F238E27FC236}">
                <a16:creationId xmlns:a16="http://schemas.microsoft.com/office/drawing/2014/main" id="{BD231099-B0FC-6F75-0695-2B79D9927FD5}"/>
              </a:ext>
            </a:extLst>
          </p:cNvPr>
          <p:cNvSpPr txBox="1"/>
          <p:nvPr/>
        </p:nvSpPr>
        <p:spPr>
          <a:xfrm>
            <a:off x="1579411" y="3345872"/>
            <a:ext cx="1082219" cy="523220"/>
          </a:xfrm>
          <a:prstGeom prst="rect">
            <a:avLst/>
          </a:prstGeom>
          <a:noFill/>
          <a:ln>
            <a:solidFill>
              <a:schemeClr val="tx1"/>
            </a:solidFill>
          </a:ln>
        </p:spPr>
        <p:txBody>
          <a:bodyPr wrap="none" rtlCol="0">
            <a:spAutoFit/>
          </a:bodyPr>
          <a:lstStyle/>
          <a:p>
            <a:pPr algn="ctr"/>
            <a:r>
              <a:rPr lang="es-AR" sz="1400" b="1" dirty="0"/>
              <a:t>Infracciones</a:t>
            </a:r>
          </a:p>
          <a:p>
            <a:pPr algn="ctr"/>
            <a:r>
              <a:rPr lang="es-AR" sz="1400" b="1" dirty="0"/>
              <a:t>graves</a:t>
            </a:r>
          </a:p>
        </p:txBody>
      </p:sp>
      <p:sp>
        <p:nvSpPr>
          <p:cNvPr id="14" name="CuadroTexto 13">
            <a:extLst>
              <a:ext uri="{FF2B5EF4-FFF2-40B4-BE49-F238E27FC236}">
                <a16:creationId xmlns:a16="http://schemas.microsoft.com/office/drawing/2014/main" id="{A1ACD995-ADAE-8ED8-0C2A-2DF3CE784A78}"/>
              </a:ext>
            </a:extLst>
          </p:cNvPr>
          <p:cNvSpPr txBox="1"/>
          <p:nvPr/>
        </p:nvSpPr>
        <p:spPr>
          <a:xfrm>
            <a:off x="4568208" y="3043123"/>
            <a:ext cx="2630879" cy="307777"/>
          </a:xfrm>
          <a:prstGeom prst="rect">
            <a:avLst/>
          </a:prstGeom>
          <a:noFill/>
          <a:ln>
            <a:solidFill>
              <a:schemeClr val="tx1"/>
            </a:solidFill>
          </a:ln>
        </p:spPr>
        <p:txBody>
          <a:bodyPr wrap="square" rtlCol="0">
            <a:spAutoFit/>
          </a:bodyPr>
          <a:lstStyle/>
          <a:p>
            <a:pPr algn="ctr"/>
            <a:r>
              <a:rPr lang="es-AR" sz="1400" b="1" dirty="0"/>
              <a:t>Afectar la libertad de trabajo</a:t>
            </a:r>
          </a:p>
        </p:txBody>
      </p:sp>
      <p:sp>
        <p:nvSpPr>
          <p:cNvPr id="15" name="CuadroTexto 14">
            <a:extLst>
              <a:ext uri="{FF2B5EF4-FFF2-40B4-BE49-F238E27FC236}">
                <a16:creationId xmlns:a16="http://schemas.microsoft.com/office/drawing/2014/main" id="{4E29A129-A50A-D869-1A24-FC234B89770D}"/>
              </a:ext>
            </a:extLst>
          </p:cNvPr>
          <p:cNvSpPr txBox="1"/>
          <p:nvPr/>
        </p:nvSpPr>
        <p:spPr>
          <a:xfrm>
            <a:off x="4589980" y="3500318"/>
            <a:ext cx="3826299" cy="307777"/>
          </a:xfrm>
          <a:prstGeom prst="rect">
            <a:avLst/>
          </a:prstGeom>
          <a:noFill/>
          <a:ln>
            <a:solidFill>
              <a:schemeClr val="tx1"/>
            </a:solidFill>
          </a:ln>
        </p:spPr>
        <p:txBody>
          <a:bodyPr wrap="square" rtlCol="0">
            <a:spAutoFit/>
          </a:bodyPr>
          <a:lstStyle/>
          <a:p>
            <a:pPr algn="ctr"/>
            <a:r>
              <a:rPr lang="es-AR" sz="1400" b="1" dirty="0"/>
              <a:t>Provocar, alentar o participar de bloqueos</a:t>
            </a:r>
          </a:p>
        </p:txBody>
      </p:sp>
      <p:sp>
        <p:nvSpPr>
          <p:cNvPr id="16" name="CuadroTexto 15">
            <a:extLst>
              <a:ext uri="{FF2B5EF4-FFF2-40B4-BE49-F238E27FC236}">
                <a16:creationId xmlns:a16="http://schemas.microsoft.com/office/drawing/2014/main" id="{1EE8384F-710C-1F28-2A04-955A28F44949}"/>
              </a:ext>
            </a:extLst>
          </p:cNvPr>
          <p:cNvSpPr txBox="1"/>
          <p:nvPr/>
        </p:nvSpPr>
        <p:spPr>
          <a:xfrm>
            <a:off x="4589979" y="3957459"/>
            <a:ext cx="3590608" cy="307777"/>
          </a:xfrm>
          <a:prstGeom prst="rect">
            <a:avLst/>
          </a:prstGeom>
          <a:noFill/>
          <a:ln>
            <a:solidFill>
              <a:schemeClr val="tx1"/>
            </a:solidFill>
          </a:ln>
        </p:spPr>
        <p:txBody>
          <a:bodyPr wrap="square" rtlCol="0">
            <a:spAutoFit/>
          </a:bodyPr>
          <a:lstStyle/>
          <a:p>
            <a:pPr algn="ctr"/>
            <a:r>
              <a:rPr lang="es-AR" sz="1400" b="1" dirty="0"/>
              <a:t>Obstruir el ingreso o egreso de personas</a:t>
            </a:r>
          </a:p>
        </p:txBody>
      </p:sp>
      <p:sp>
        <p:nvSpPr>
          <p:cNvPr id="17" name="Elipse 16">
            <a:extLst>
              <a:ext uri="{FF2B5EF4-FFF2-40B4-BE49-F238E27FC236}">
                <a16:creationId xmlns:a16="http://schemas.microsoft.com/office/drawing/2014/main" id="{E7BB3A20-0A0D-9475-CABA-214372633107}"/>
              </a:ext>
            </a:extLst>
          </p:cNvPr>
          <p:cNvSpPr/>
          <p:nvPr/>
        </p:nvSpPr>
        <p:spPr>
          <a:xfrm>
            <a:off x="2826102" y="3217945"/>
            <a:ext cx="1652475" cy="914400"/>
          </a:xfrm>
          <a:prstGeom prst="ellipse">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AR" sz="1400" b="1" dirty="0">
                <a:solidFill>
                  <a:sysClr val="windowText" lastClr="000000"/>
                </a:solidFill>
              </a:rPr>
              <a:t>SANCIONES</a:t>
            </a:r>
          </a:p>
        </p:txBody>
      </p:sp>
      <p:cxnSp>
        <p:nvCxnSpPr>
          <p:cNvPr id="18" name="Conector recto 17">
            <a:extLst>
              <a:ext uri="{FF2B5EF4-FFF2-40B4-BE49-F238E27FC236}">
                <a16:creationId xmlns:a16="http://schemas.microsoft.com/office/drawing/2014/main" id="{2A1F9A4A-4CD4-4544-82EC-70CC010F90B4}"/>
              </a:ext>
            </a:extLst>
          </p:cNvPr>
          <p:cNvCxnSpPr>
            <a:cxnSpLocks/>
          </p:cNvCxnSpPr>
          <p:nvPr/>
        </p:nvCxnSpPr>
        <p:spPr>
          <a:xfrm>
            <a:off x="2738224" y="1318812"/>
            <a:ext cx="511800" cy="0"/>
          </a:xfrm>
          <a:prstGeom prst="line">
            <a:avLst/>
          </a:prstGeom>
        </p:spPr>
        <p:style>
          <a:lnRef idx="1">
            <a:schemeClr val="dk1"/>
          </a:lnRef>
          <a:fillRef idx="0">
            <a:schemeClr val="dk1"/>
          </a:fillRef>
          <a:effectRef idx="0">
            <a:schemeClr val="dk1"/>
          </a:effectRef>
          <a:fontRef idx="minor">
            <a:schemeClr val="tx1"/>
          </a:fontRef>
        </p:style>
      </p:cxnSp>
      <p:cxnSp>
        <p:nvCxnSpPr>
          <p:cNvPr id="19" name="Conector recto 18">
            <a:extLst>
              <a:ext uri="{FF2B5EF4-FFF2-40B4-BE49-F238E27FC236}">
                <a16:creationId xmlns:a16="http://schemas.microsoft.com/office/drawing/2014/main" id="{33079362-3FFA-2E2A-3513-1DFB53063E6D}"/>
              </a:ext>
            </a:extLst>
          </p:cNvPr>
          <p:cNvCxnSpPr>
            <a:cxnSpLocks/>
          </p:cNvCxnSpPr>
          <p:nvPr/>
        </p:nvCxnSpPr>
        <p:spPr>
          <a:xfrm>
            <a:off x="2166331" y="1531747"/>
            <a:ext cx="0" cy="285019"/>
          </a:xfrm>
          <a:prstGeom prst="line">
            <a:avLst/>
          </a:prstGeom>
        </p:spPr>
        <p:style>
          <a:lnRef idx="1">
            <a:schemeClr val="dk1"/>
          </a:lnRef>
          <a:fillRef idx="0">
            <a:schemeClr val="dk1"/>
          </a:fillRef>
          <a:effectRef idx="0">
            <a:schemeClr val="dk1"/>
          </a:effectRef>
          <a:fontRef idx="minor">
            <a:schemeClr val="tx1"/>
          </a:fontRef>
        </p:style>
      </p:cxnSp>
      <p:cxnSp>
        <p:nvCxnSpPr>
          <p:cNvPr id="20" name="Conector recto 19">
            <a:extLst>
              <a:ext uri="{FF2B5EF4-FFF2-40B4-BE49-F238E27FC236}">
                <a16:creationId xmlns:a16="http://schemas.microsoft.com/office/drawing/2014/main" id="{D157CB41-A2A3-2FB8-CD83-40C09A18C0FB}"/>
              </a:ext>
            </a:extLst>
          </p:cNvPr>
          <p:cNvCxnSpPr>
            <a:cxnSpLocks/>
          </p:cNvCxnSpPr>
          <p:nvPr/>
        </p:nvCxnSpPr>
        <p:spPr>
          <a:xfrm>
            <a:off x="2159073" y="2192143"/>
            <a:ext cx="0" cy="285019"/>
          </a:xfrm>
          <a:prstGeom prst="line">
            <a:avLst/>
          </a:prstGeom>
        </p:spPr>
        <p:style>
          <a:lnRef idx="1">
            <a:schemeClr val="dk1"/>
          </a:lnRef>
          <a:fillRef idx="0">
            <a:schemeClr val="dk1"/>
          </a:fillRef>
          <a:effectRef idx="0">
            <a:schemeClr val="dk1"/>
          </a:effectRef>
          <a:fontRef idx="minor">
            <a:schemeClr val="tx1"/>
          </a:fontRef>
        </p:style>
      </p:cxnSp>
      <p:sp>
        <p:nvSpPr>
          <p:cNvPr id="21" name="CuadroTexto 20">
            <a:extLst>
              <a:ext uri="{FF2B5EF4-FFF2-40B4-BE49-F238E27FC236}">
                <a16:creationId xmlns:a16="http://schemas.microsoft.com/office/drawing/2014/main" id="{9354F957-55E9-BB29-78F4-46FF42742F71}"/>
              </a:ext>
            </a:extLst>
          </p:cNvPr>
          <p:cNvSpPr txBox="1"/>
          <p:nvPr/>
        </p:nvSpPr>
        <p:spPr>
          <a:xfrm>
            <a:off x="1491711" y="4162225"/>
            <a:ext cx="2071529" cy="307777"/>
          </a:xfrm>
          <a:prstGeom prst="rect">
            <a:avLst/>
          </a:prstGeom>
          <a:noFill/>
          <a:ln>
            <a:solidFill>
              <a:schemeClr val="tx1"/>
            </a:solidFill>
          </a:ln>
        </p:spPr>
        <p:txBody>
          <a:bodyPr wrap="none" rtlCol="0">
            <a:spAutoFit/>
          </a:bodyPr>
          <a:lstStyle/>
          <a:p>
            <a:pPr algn="ctr"/>
            <a:r>
              <a:rPr lang="es-AR" sz="1400" b="1" dirty="0"/>
              <a:t>Daños a personas o cosas</a:t>
            </a:r>
          </a:p>
        </p:txBody>
      </p:sp>
      <p:cxnSp>
        <p:nvCxnSpPr>
          <p:cNvPr id="22" name="Conector recto 21">
            <a:extLst>
              <a:ext uri="{FF2B5EF4-FFF2-40B4-BE49-F238E27FC236}">
                <a16:creationId xmlns:a16="http://schemas.microsoft.com/office/drawing/2014/main" id="{467307EC-6979-FE3F-C45D-233C6EEC2C05}"/>
              </a:ext>
            </a:extLst>
          </p:cNvPr>
          <p:cNvCxnSpPr>
            <a:cxnSpLocks/>
          </p:cNvCxnSpPr>
          <p:nvPr/>
        </p:nvCxnSpPr>
        <p:spPr>
          <a:xfrm>
            <a:off x="2079249" y="3870321"/>
            <a:ext cx="0" cy="285019"/>
          </a:xfrm>
          <a:prstGeom prst="line">
            <a:avLst/>
          </a:prstGeom>
        </p:spPr>
        <p:style>
          <a:lnRef idx="1">
            <a:schemeClr val="dk1"/>
          </a:lnRef>
          <a:fillRef idx="0">
            <a:schemeClr val="dk1"/>
          </a:fillRef>
          <a:effectRef idx="0">
            <a:schemeClr val="dk1"/>
          </a:effectRef>
          <a:fontRef idx="minor">
            <a:schemeClr val="tx1"/>
          </a:fontRef>
        </p:style>
      </p:cxnSp>
      <p:sp>
        <p:nvSpPr>
          <p:cNvPr id="23" name="CuadroTexto 22">
            <a:extLst>
              <a:ext uri="{FF2B5EF4-FFF2-40B4-BE49-F238E27FC236}">
                <a16:creationId xmlns:a16="http://schemas.microsoft.com/office/drawing/2014/main" id="{630C8685-79C9-986E-7F02-65B0C5F4F7C5}"/>
              </a:ext>
            </a:extLst>
          </p:cNvPr>
          <p:cNvSpPr txBox="1"/>
          <p:nvPr/>
        </p:nvSpPr>
        <p:spPr>
          <a:xfrm>
            <a:off x="1388867" y="4564739"/>
            <a:ext cx="3038717" cy="1169551"/>
          </a:xfrm>
          <a:prstGeom prst="rect">
            <a:avLst/>
          </a:prstGeom>
          <a:noFill/>
          <a:ln>
            <a:solidFill>
              <a:schemeClr val="tx1"/>
            </a:solidFill>
          </a:ln>
        </p:spPr>
        <p:txBody>
          <a:bodyPr wrap="none" rtlCol="0">
            <a:spAutoFit/>
          </a:bodyPr>
          <a:lstStyle/>
          <a:p>
            <a:r>
              <a:rPr lang="es-AR" sz="1400" b="1" dirty="0"/>
              <a:t>De propiedad de la empresa</a:t>
            </a:r>
          </a:p>
          <a:p>
            <a:r>
              <a:rPr lang="es-AR" sz="1400" b="1" dirty="0"/>
              <a:t>De propiedad de terceros</a:t>
            </a:r>
          </a:p>
          <a:p>
            <a:r>
              <a:rPr lang="es-AR" sz="1400" b="1" dirty="0"/>
              <a:t>Instalaciones -  mercaderías – insumos</a:t>
            </a:r>
          </a:p>
          <a:p>
            <a:r>
              <a:rPr lang="es-AR" sz="1400" b="1" dirty="0"/>
              <a:t>materias primas – herramientas</a:t>
            </a:r>
          </a:p>
          <a:p>
            <a:r>
              <a:rPr lang="es-AR" sz="1400" b="1" dirty="0"/>
              <a:t>Responsabilidad civil o penal</a:t>
            </a:r>
          </a:p>
        </p:txBody>
      </p:sp>
      <p:sp>
        <p:nvSpPr>
          <p:cNvPr id="4" name="Rectangle 6">
            <a:extLst>
              <a:ext uri="{FF2B5EF4-FFF2-40B4-BE49-F238E27FC236}">
                <a16:creationId xmlns:a16="http://schemas.microsoft.com/office/drawing/2014/main" id="{36D995B1-21AB-F407-FC74-3A922891D875}"/>
              </a:ext>
            </a:extLst>
          </p:cNvPr>
          <p:cNvSpPr txBox="1">
            <a:spLocks noGrp="1" noChangeArrowheads="1"/>
          </p:cNvSpPr>
          <p:nvPr/>
        </p:nvSpPr>
        <p:spPr bwMode="auto">
          <a:xfrm>
            <a:off x="10106476" y="6344556"/>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algn="r" eaLnBrk="1" hangingPunct="1"/>
            <a:endParaRPr lang="es-ES" altLang="es-ES" sz="1000" dirty="0"/>
          </a:p>
          <a:p>
            <a:pPr algn="r" eaLnBrk="1" hangingPunct="1"/>
            <a:r>
              <a:rPr lang="es-ES" altLang="es-ES" sz="1000" dirty="0"/>
              <a:t> </a:t>
            </a:r>
          </a:p>
          <a:p>
            <a:pPr algn="r" eaLnBrk="1" hangingPunct="1"/>
            <a:fld id="{C78EACEA-4453-4BB1-B0B6-1EC32BFE144D}" type="slidenum">
              <a:rPr lang="es-ES" altLang="es-ES" sz="1000"/>
              <a:pPr algn="r" eaLnBrk="1" hangingPunct="1"/>
              <a:t>17</a:t>
            </a:fld>
            <a:r>
              <a:rPr lang="es-ES" altLang="es-ES" sz="1000" dirty="0"/>
              <a:t> /63</a:t>
            </a:r>
            <a:endParaRPr lang="es-ES" altLang="es-ES" sz="800" dirty="0"/>
          </a:p>
        </p:txBody>
      </p:sp>
    </p:spTree>
    <p:extLst>
      <p:ext uri="{BB962C8B-B14F-4D97-AF65-F5344CB8AC3E}">
        <p14:creationId xmlns:p14="http://schemas.microsoft.com/office/powerpoint/2010/main" val="42461678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7FD009E6-6740-C724-BA6C-2CAFB19F96DC}"/>
              </a:ext>
            </a:extLst>
          </p:cNvPr>
          <p:cNvSpPr txBox="1"/>
          <p:nvPr/>
        </p:nvSpPr>
        <p:spPr>
          <a:xfrm>
            <a:off x="3093496" y="6093103"/>
            <a:ext cx="6013450" cy="707886"/>
          </a:xfrm>
          <a:prstGeom prst="rect">
            <a:avLst/>
          </a:prstGeom>
          <a:noFill/>
          <a:ln>
            <a:solidFill>
              <a:schemeClr val="tx1"/>
            </a:solidFill>
          </a:ln>
        </p:spPr>
        <p:txBody>
          <a:bodyPr wrap="square">
            <a:spAutoFit/>
          </a:bodyPr>
          <a:lstStyle/>
          <a:p>
            <a:pPr algn="just"/>
            <a:r>
              <a:rPr lang="es-MX" sz="800" dirty="0"/>
              <a:t>Artículo 134.- Sustitúyese el artículo 13 de la ley </a:t>
            </a:r>
            <a:r>
              <a:rPr lang="es-MX" sz="800" dirty="0" err="1"/>
              <a:t>N°</a:t>
            </a:r>
            <a:r>
              <a:rPr lang="es-MX" sz="800" dirty="0"/>
              <a:t> 14.250 (</a:t>
            </a:r>
            <a:r>
              <a:rPr lang="es-MX" sz="800" dirty="0" err="1"/>
              <a:t>t.o</a:t>
            </a:r>
            <a:r>
              <a:rPr lang="es-MX" sz="800" dirty="0"/>
              <a:t>. 2004) y sus modificaciones, por el siguiente:</a:t>
            </a:r>
          </a:p>
          <a:p>
            <a:pPr algn="just"/>
            <a:r>
              <a:rPr lang="es-MX" sz="800" dirty="0"/>
              <a:t>Artículo 13: Los Convenios Colectivos de Trabajo podrán prever la constitución de Comisiones Paritarias,</a:t>
            </a:r>
          </a:p>
          <a:p>
            <a:pPr algn="just"/>
            <a:r>
              <a:rPr lang="es-MX" sz="800" dirty="0"/>
              <a:t>integradas por un número igual de representantes de empleadores y trabajadores del mismo ámbito personal y</a:t>
            </a:r>
          </a:p>
          <a:p>
            <a:pPr algn="just"/>
            <a:r>
              <a:rPr lang="es-MX" sz="800" dirty="0"/>
              <a:t>territorial de cada convenio colectivo de trabajo, cuyo funcionamiento y atribuciones serán las establecidas en el</a:t>
            </a:r>
          </a:p>
          <a:p>
            <a:pPr algn="just"/>
            <a:r>
              <a:rPr lang="es-MX" sz="800" dirty="0"/>
              <a:t>respectivo convenio, sin perjuicio de lo dispuesto en el artículo siguiente</a:t>
            </a:r>
          </a:p>
        </p:txBody>
      </p:sp>
      <p:sp>
        <p:nvSpPr>
          <p:cNvPr id="3" name="CuadroTexto 2">
            <a:extLst>
              <a:ext uri="{FF2B5EF4-FFF2-40B4-BE49-F238E27FC236}">
                <a16:creationId xmlns:a16="http://schemas.microsoft.com/office/drawing/2014/main" id="{C773D100-2CFB-8EFC-F332-219E8A40985A}"/>
              </a:ext>
            </a:extLst>
          </p:cNvPr>
          <p:cNvSpPr txBox="1"/>
          <p:nvPr/>
        </p:nvSpPr>
        <p:spPr>
          <a:xfrm>
            <a:off x="4864659" y="1225938"/>
            <a:ext cx="2474459" cy="400110"/>
          </a:xfrm>
          <a:prstGeom prst="rect">
            <a:avLst/>
          </a:prstGeom>
          <a:noFill/>
          <a:ln>
            <a:solidFill>
              <a:schemeClr val="tx1"/>
            </a:solidFill>
          </a:ln>
        </p:spPr>
        <p:txBody>
          <a:bodyPr wrap="none" rtlCol="0">
            <a:spAutoFit/>
          </a:bodyPr>
          <a:lstStyle>
            <a:defPPr>
              <a:defRPr lang="es-AR"/>
            </a:defPPr>
            <a:lvl1pPr algn="ctr">
              <a:defRPr b="1">
                <a:solidFill>
                  <a:schemeClr val="accent1">
                    <a:lumMod val="75000"/>
                  </a:schemeClr>
                </a:solidFill>
              </a:defRPr>
            </a:lvl1pPr>
          </a:lstStyle>
          <a:p>
            <a:r>
              <a:rPr lang="es-AR" sz="2000" dirty="0"/>
              <a:t>Comisiones paritarias</a:t>
            </a:r>
          </a:p>
        </p:txBody>
      </p:sp>
      <p:sp>
        <p:nvSpPr>
          <p:cNvPr id="4" name="CuadroTexto 3">
            <a:extLst>
              <a:ext uri="{FF2B5EF4-FFF2-40B4-BE49-F238E27FC236}">
                <a16:creationId xmlns:a16="http://schemas.microsoft.com/office/drawing/2014/main" id="{BD978980-B779-295C-CAC8-3F77AFA2E901}"/>
              </a:ext>
            </a:extLst>
          </p:cNvPr>
          <p:cNvSpPr txBox="1"/>
          <p:nvPr/>
        </p:nvSpPr>
        <p:spPr>
          <a:xfrm>
            <a:off x="1783716" y="2195638"/>
            <a:ext cx="3429978" cy="338554"/>
          </a:xfrm>
          <a:prstGeom prst="rect">
            <a:avLst/>
          </a:prstGeom>
          <a:noFill/>
          <a:ln>
            <a:solidFill>
              <a:schemeClr val="tx1"/>
            </a:solidFill>
          </a:ln>
        </p:spPr>
        <p:txBody>
          <a:bodyPr wrap="none" rtlCol="0">
            <a:spAutoFit/>
          </a:bodyPr>
          <a:lstStyle/>
          <a:p>
            <a:r>
              <a:rPr lang="es-AR" sz="1600" b="1" dirty="0"/>
              <a:t>Conformación de la comisión paritaria</a:t>
            </a:r>
          </a:p>
        </p:txBody>
      </p:sp>
      <p:sp>
        <p:nvSpPr>
          <p:cNvPr id="5" name="CuadroTexto 4">
            <a:extLst>
              <a:ext uri="{FF2B5EF4-FFF2-40B4-BE49-F238E27FC236}">
                <a16:creationId xmlns:a16="http://schemas.microsoft.com/office/drawing/2014/main" id="{092C0711-2304-DE12-2D71-BAB5A06A42BF}"/>
              </a:ext>
            </a:extLst>
          </p:cNvPr>
          <p:cNvSpPr txBox="1"/>
          <p:nvPr/>
        </p:nvSpPr>
        <p:spPr>
          <a:xfrm>
            <a:off x="5747658" y="2195638"/>
            <a:ext cx="4192831" cy="338554"/>
          </a:xfrm>
          <a:prstGeom prst="rect">
            <a:avLst/>
          </a:prstGeom>
          <a:noFill/>
          <a:ln>
            <a:solidFill>
              <a:schemeClr val="tx1"/>
            </a:solidFill>
          </a:ln>
        </p:spPr>
        <p:txBody>
          <a:bodyPr wrap="square" rtlCol="0">
            <a:spAutoFit/>
          </a:bodyPr>
          <a:lstStyle/>
          <a:p>
            <a:r>
              <a:rPr lang="es-AR" sz="1600" b="1" dirty="0"/>
              <a:t>Igual cantidad de miembros par ambas partes</a:t>
            </a:r>
          </a:p>
        </p:txBody>
      </p:sp>
      <p:sp>
        <p:nvSpPr>
          <p:cNvPr id="6" name="CuadroTexto 5">
            <a:extLst>
              <a:ext uri="{FF2B5EF4-FFF2-40B4-BE49-F238E27FC236}">
                <a16:creationId xmlns:a16="http://schemas.microsoft.com/office/drawing/2014/main" id="{92B683F4-6E88-AD64-9838-D8273566698B}"/>
              </a:ext>
            </a:extLst>
          </p:cNvPr>
          <p:cNvSpPr txBox="1"/>
          <p:nvPr/>
        </p:nvSpPr>
        <p:spPr>
          <a:xfrm>
            <a:off x="1807168" y="3012980"/>
            <a:ext cx="1992084" cy="338554"/>
          </a:xfrm>
          <a:prstGeom prst="rect">
            <a:avLst/>
          </a:prstGeom>
          <a:noFill/>
          <a:ln>
            <a:solidFill>
              <a:schemeClr val="tx1"/>
            </a:solidFill>
          </a:ln>
        </p:spPr>
        <p:txBody>
          <a:bodyPr wrap="none" rtlCol="0">
            <a:spAutoFit/>
          </a:bodyPr>
          <a:lstStyle/>
          <a:p>
            <a:r>
              <a:rPr lang="es-AR" sz="1600" b="1" dirty="0"/>
              <a:t>Negociar de buena fe</a:t>
            </a:r>
          </a:p>
        </p:txBody>
      </p:sp>
      <p:sp>
        <p:nvSpPr>
          <p:cNvPr id="7" name="CuadroTexto 6">
            <a:extLst>
              <a:ext uri="{FF2B5EF4-FFF2-40B4-BE49-F238E27FC236}">
                <a16:creationId xmlns:a16="http://schemas.microsoft.com/office/drawing/2014/main" id="{07FA5D5F-E4C5-DA9B-99F3-15E1C8FDF1E9}"/>
              </a:ext>
            </a:extLst>
          </p:cNvPr>
          <p:cNvSpPr txBox="1"/>
          <p:nvPr/>
        </p:nvSpPr>
        <p:spPr>
          <a:xfrm>
            <a:off x="4306773" y="2868369"/>
            <a:ext cx="3109120" cy="646331"/>
          </a:xfrm>
          <a:prstGeom prst="rect">
            <a:avLst/>
          </a:prstGeom>
          <a:noFill/>
          <a:ln w="28575">
            <a:solidFill>
              <a:srgbClr val="FF0000"/>
            </a:solidFill>
          </a:ln>
        </p:spPr>
        <p:txBody>
          <a:bodyPr wrap="none" rtlCol="0">
            <a:spAutoFit/>
          </a:bodyPr>
          <a:lstStyle>
            <a:defPPr>
              <a:defRPr lang="es-AR"/>
            </a:defPPr>
            <a:lvl1pPr algn="ctr">
              <a:defRPr b="1">
                <a:solidFill>
                  <a:srgbClr val="FF0000"/>
                </a:solidFill>
              </a:defRPr>
            </a:lvl1pPr>
          </a:lstStyle>
          <a:p>
            <a:r>
              <a:rPr lang="es-AR" dirty="0"/>
              <a:t>1 año de plazo para renegociar</a:t>
            </a:r>
          </a:p>
          <a:p>
            <a:r>
              <a:rPr lang="es-AR" dirty="0"/>
              <a:t> convenios colectivos antiguos</a:t>
            </a:r>
          </a:p>
        </p:txBody>
      </p:sp>
      <p:sp>
        <p:nvSpPr>
          <p:cNvPr id="8" name="CuadroTexto 7">
            <a:extLst>
              <a:ext uri="{FF2B5EF4-FFF2-40B4-BE49-F238E27FC236}">
                <a16:creationId xmlns:a16="http://schemas.microsoft.com/office/drawing/2014/main" id="{0771EB37-A0FB-AED7-6D88-4DA5E16CEDC1}"/>
              </a:ext>
            </a:extLst>
          </p:cNvPr>
          <p:cNvSpPr txBox="1"/>
          <p:nvPr/>
        </p:nvSpPr>
        <p:spPr>
          <a:xfrm>
            <a:off x="1807168" y="4167835"/>
            <a:ext cx="1461939" cy="338554"/>
          </a:xfrm>
          <a:prstGeom prst="rect">
            <a:avLst/>
          </a:prstGeom>
          <a:noFill/>
          <a:ln>
            <a:solidFill>
              <a:schemeClr val="tx1"/>
            </a:solidFill>
          </a:ln>
        </p:spPr>
        <p:txBody>
          <a:bodyPr wrap="none" rtlCol="0">
            <a:spAutoFit/>
          </a:bodyPr>
          <a:lstStyle/>
          <a:p>
            <a:r>
              <a:rPr lang="es-AR" sz="1600" b="1" dirty="0"/>
              <a:t>Homologación </a:t>
            </a:r>
          </a:p>
        </p:txBody>
      </p:sp>
      <p:sp>
        <p:nvSpPr>
          <p:cNvPr id="9" name="CuadroTexto 8">
            <a:extLst>
              <a:ext uri="{FF2B5EF4-FFF2-40B4-BE49-F238E27FC236}">
                <a16:creationId xmlns:a16="http://schemas.microsoft.com/office/drawing/2014/main" id="{4E1C23FF-38DC-F4AE-73EF-CBD8EDC43DE2}"/>
              </a:ext>
            </a:extLst>
          </p:cNvPr>
          <p:cNvSpPr txBox="1"/>
          <p:nvPr/>
        </p:nvSpPr>
        <p:spPr>
          <a:xfrm>
            <a:off x="3780907" y="3904948"/>
            <a:ext cx="1890326" cy="338554"/>
          </a:xfrm>
          <a:prstGeom prst="rect">
            <a:avLst/>
          </a:prstGeom>
          <a:noFill/>
          <a:ln>
            <a:solidFill>
              <a:schemeClr val="tx1"/>
            </a:solidFill>
          </a:ln>
        </p:spPr>
        <p:txBody>
          <a:bodyPr wrap="none" rtlCol="0">
            <a:spAutoFit/>
          </a:bodyPr>
          <a:lstStyle/>
          <a:p>
            <a:r>
              <a:rPr lang="es-AR" sz="1600" b="1" dirty="0"/>
              <a:t>Control de legalidad</a:t>
            </a:r>
          </a:p>
        </p:txBody>
      </p:sp>
      <p:sp>
        <p:nvSpPr>
          <p:cNvPr id="10" name="CuadroTexto 9">
            <a:extLst>
              <a:ext uri="{FF2B5EF4-FFF2-40B4-BE49-F238E27FC236}">
                <a16:creationId xmlns:a16="http://schemas.microsoft.com/office/drawing/2014/main" id="{9314424C-4CA9-B75D-9957-A97CE806BDA0}"/>
              </a:ext>
            </a:extLst>
          </p:cNvPr>
          <p:cNvSpPr txBox="1"/>
          <p:nvPr/>
        </p:nvSpPr>
        <p:spPr>
          <a:xfrm>
            <a:off x="3780907" y="4462085"/>
            <a:ext cx="2219262" cy="338554"/>
          </a:xfrm>
          <a:prstGeom prst="rect">
            <a:avLst/>
          </a:prstGeom>
          <a:noFill/>
          <a:ln>
            <a:solidFill>
              <a:schemeClr val="tx1"/>
            </a:solidFill>
          </a:ln>
        </p:spPr>
        <p:txBody>
          <a:bodyPr wrap="none" rtlCol="0">
            <a:spAutoFit/>
          </a:bodyPr>
          <a:lstStyle/>
          <a:p>
            <a:r>
              <a:rPr lang="es-AR" sz="1600" b="1" dirty="0"/>
              <a:t>Control de Oportunidad</a:t>
            </a:r>
          </a:p>
        </p:txBody>
      </p:sp>
      <p:sp>
        <p:nvSpPr>
          <p:cNvPr id="11" name="CuadroTexto 10">
            <a:extLst>
              <a:ext uri="{FF2B5EF4-FFF2-40B4-BE49-F238E27FC236}">
                <a16:creationId xmlns:a16="http://schemas.microsoft.com/office/drawing/2014/main" id="{9A2F9154-91C7-DA11-C39B-B7CDC200ECC1}"/>
              </a:ext>
            </a:extLst>
          </p:cNvPr>
          <p:cNvSpPr txBox="1"/>
          <p:nvPr/>
        </p:nvSpPr>
        <p:spPr>
          <a:xfrm>
            <a:off x="1807168" y="5119946"/>
            <a:ext cx="3115918" cy="338554"/>
          </a:xfrm>
          <a:prstGeom prst="rect">
            <a:avLst/>
          </a:prstGeom>
          <a:noFill/>
          <a:ln>
            <a:solidFill>
              <a:schemeClr val="tx1"/>
            </a:solidFill>
          </a:ln>
        </p:spPr>
        <p:txBody>
          <a:bodyPr wrap="none" rtlCol="0">
            <a:spAutoFit/>
          </a:bodyPr>
          <a:lstStyle/>
          <a:p>
            <a:r>
              <a:rPr lang="es-AR" sz="1600" b="1" dirty="0"/>
              <a:t>Homologación automática 30 días </a:t>
            </a:r>
          </a:p>
        </p:txBody>
      </p:sp>
      <p:cxnSp>
        <p:nvCxnSpPr>
          <p:cNvPr id="12" name="Conector recto 11">
            <a:extLst>
              <a:ext uri="{FF2B5EF4-FFF2-40B4-BE49-F238E27FC236}">
                <a16:creationId xmlns:a16="http://schemas.microsoft.com/office/drawing/2014/main" id="{3F9C9D9C-69C9-E9FB-48AC-B387F349870A}"/>
              </a:ext>
            </a:extLst>
          </p:cNvPr>
          <p:cNvCxnSpPr>
            <a:cxnSpLocks/>
          </p:cNvCxnSpPr>
          <p:nvPr/>
        </p:nvCxnSpPr>
        <p:spPr>
          <a:xfrm>
            <a:off x="5213694" y="2363840"/>
            <a:ext cx="511800" cy="0"/>
          </a:xfrm>
          <a:prstGeom prst="line">
            <a:avLst/>
          </a:prstGeom>
        </p:spPr>
        <p:style>
          <a:lnRef idx="1">
            <a:schemeClr val="dk1"/>
          </a:lnRef>
          <a:fillRef idx="0">
            <a:schemeClr val="dk1"/>
          </a:fillRef>
          <a:effectRef idx="0">
            <a:schemeClr val="dk1"/>
          </a:effectRef>
          <a:fontRef idx="minor">
            <a:schemeClr val="tx1"/>
          </a:fontRef>
        </p:style>
      </p:cxnSp>
      <p:cxnSp>
        <p:nvCxnSpPr>
          <p:cNvPr id="13" name="Conector recto 12">
            <a:extLst>
              <a:ext uri="{FF2B5EF4-FFF2-40B4-BE49-F238E27FC236}">
                <a16:creationId xmlns:a16="http://schemas.microsoft.com/office/drawing/2014/main" id="{005AA60A-1740-E84B-75D2-29C924FA9366}"/>
              </a:ext>
            </a:extLst>
          </p:cNvPr>
          <p:cNvCxnSpPr>
            <a:cxnSpLocks/>
          </p:cNvCxnSpPr>
          <p:nvPr/>
        </p:nvCxnSpPr>
        <p:spPr>
          <a:xfrm>
            <a:off x="3807263" y="3180269"/>
            <a:ext cx="511800" cy="0"/>
          </a:xfrm>
          <a:prstGeom prst="line">
            <a:avLst/>
          </a:prstGeom>
        </p:spPr>
        <p:style>
          <a:lnRef idx="1">
            <a:schemeClr val="dk1"/>
          </a:lnRef>
          <a:fillRef idx="0">
            <a:schemeClr val="dk1"/>
          </a:fillRef>
          <a:effectRef idx="0">
            <a:schemeClr val="dk1"/>
          </a:effectRef>
          <a:fontRef idx="minor">
            <a:schemeClr val="tx1"/>
          </a:fontRef>
        </p:style>
      </p:cxnSp>
      <p:cxnSp>
        <p:nvCxnSpPr>
          <p:cNvPr id="14" name="Conector recto 13">
            <a:extLst>
              <a:ext uri="{FF2B5EF4-FFF2-40B4-BE49-F238E27FC236}">
                <a16:creationId xmlns:a16="http://schemas.microsoft.com/office/drawing/2014/main" id="{BBD3FFB5-DC44-F721-2BFB-1E8B45009B3F}"/>
              </a:ext>
            </a:extLst>
          </p:cNvPr>
          <p:cNvCxnSpPr>
            <a:cxnSpLocks/>
            <a:endCxn id="9" idx="1"/>
          </p:cNvCxnSpPr>
          <p:nvPr/>
        </p:nvCxnSpPr>
        <p:spPr>
          <a:xfrm flipV="1">
            <a:off x="3269107" y="4074225"/>
            <a:ext cx="511800" cy="270120"/>
          </a:xfrm>
          <a:prstGeom prst="line">
            <a:avLst/>
          </a:prstGeom>
        </p:spPr>
        <p:style>
          <a:lnRef idx="1">
            <a:schemeClr val="dk1"/>
          </a:lnRef>
          <a:fillRef idx="0">
            <a:schemeClr val="dk1"/>
          </a:fillRef>
          <a:effectRef idx="0">
            <a:schemeClr val="dk1"/>
          </a:effectRef>
          <a:fontRef idx="minor">
            <a:schemeClr val="tx1"/>
          </a:fontRef>
        </p:style>
      </p:cxnSp>
      <p:cxnSp>
        <p:nvCxnSpPr>
          <p:cNvPr id="15" name="Conector recto 14">
            <a:extLst>
              <a:ext uri="{FF2B5EF4-FFF2-40B4-BE49-F238E27FC236}">
                <a16:creationId xmlns:a16="http://schemas.microsoft.com/office/drawing/2014/main" id="{2AEE1FBE-D3C4-0039-11E3-76F33E394B7A}"/>
              </a:ext>
            </a:extLst>
          </p:cNvPr>
          <p:cNvCxnSpPr>
            <a:cxnSpLocks/>
            <a:endCxn id="10" idx="1"/>
          </p:cNvCxnSpPr>
          <p:nvPr/>
        </p:nvCxnSpPr>
        <p:spPr>
          <a:xfrm>
            <a:off x="3269107" y="4370690"/>
            <a:ext cx="511800" cy="260672"/>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896180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D1A53C-D950-52B4-C484-148CBD60E02D}"/>
            </a:ext>
          </a:extLst>
        </p:cNvPr>
        <p:cNvGrpSpPr/>
        <p:nvPr/>
      </p:nvGrpSpPr>
      <p:grpSpPr>
        <a:xfrm>
          <a:off x="0" y="0"/>
          <a:ext cx="0" cy="0"/>
          <a:chOff x="0" y="0"/>
          <a:chExt cx="0" cy="0"/>
        </a:xfrm>
      </p:grpSpPr>
      <p:sp>
        <p:nvSpPr>
          <p:cNvPr id="2" name="Rectángulo: esquinas redondeadas 1">
            <a:extLst>
              <a:ext uri="{FF2B5EF4-FFF2-40B4-BE49-F238E27FC236}">
                <a16:creationId xmlns:a16="http://schemas.microsoft.com/office/drawing/2014/main" id="{73846292-137D-F7FE-08A5-1568A6CF12CF}"/>
              </a:ext>
            </a:extLst>
          </p:cNvPr>
          <p:cNvSpPr/>
          <p:nvPr/>
        </p:nvSpPr>
        <p:spPr>
          <a:xfrm>
            <a:off x="3643085" y="130628"/>
            <a:ext cx="4920342" cy="551789"/>
          </a:xfrm>
          <a:prstGeom prst="roundRect">
            <a:avLst/>
          </a:prstGeom>
          <a:noFill/>
          <a:ln w="254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wrap="square" lIns="90000" tIns="72000" bIns="72000" rtlCol="0" anchor="ctr"/>
          <a:lstStyle/>
          <a:p>
            <a:pPr algn="ctr"/>
            <a:r>
              <a:rPr lang="es-AR" sz="2400" b="1" dirty="0">
                <a:solidFill>
                  <a:srgbClr val="FF0000"/>
                </a:solidFill>
                <a:effectLst>
                  <a:outerShdw blurRad="38100" dist="38100" dir="2700000" algn="tl">
                    <a:srgbClr val="000000">
                      <a:alpha val="43137"/>
                    </a:srgbClr>
                  </a:outerShdw>
                </a:effectLst>
                <a:latin typeface="+mj-lt"/>
              </a:rPr>
              <a:t>LA LEY DE MODERNIZACIÓN LABORAL</a:t>
            </a:r>
          </a:p>
        </p:txBody>
      </p:sp>
      <p:sp>
        <p:nvSpPr>
          <p:cNvPr id="8" name="CuadroTexto 7">
            <a:extLst>
              <a:ext uri="{FF2B5EF4-FFF2-40B4-BE49-F238E27FC236}">
                <a16:creationId xmlns:a16="http://schemas.microsoft.com/office/drawing/2014/main" id="{F68137E9-8B77-6B4F-0E79-0C12B93631F4}"/>
              </a:ext>
            </a:extLst>
          </p:cNvPr>
          <p:cNvSpPr txBox="1"/>
          <p:nvPr/>
        </p:nvSpPr>
        <p:spPr>
          <a:xfrm>
            <a:off x="102120" y="5010998"/>
            <a:ext cx="11567365" cy="1815882"/>
          </a:xfrm>
          <a:prstGeom prst="rect">
            <a:avLst/>
          </a:prstGeom>
          <a:noFill/>
          <a:ln>
            <a:solidFill>
              <a:schemeClr val="tx1"/>
            </a:solidFill>
          </a:ln>
        </p:spPr>
        <p:txBody>
          <a:bodyPr wrap="square">
            <a:spAutoFit/>
          </a:bodyPr>
          <a:lstStyle/>
          <a:p>
            <a:pPr algn="just"/>
            <a:r>
              <a:rPr lang="es-MX" sz="800" b="1" dirty="0"/>
              <a:t>RÉGIMEN DE INCENTIVOS PARA MEDIANAS INVERSIONES (RIMI)</a:t>
            </a:r>
          </a:p>
          <a:p>
            <a:pPr algn="just"/>
            <a:r>
              <a:rPr lang="es-MX" sz="800" dirty="0"/>
              <a:t>Es un sistema para promover las inversiones productivas nacionales y extranjeras consideradas de monto mediano, que van de u$s150.000 y llegan hasta </a:t>
            </a:r>
            <a:r>
              <a:rPr lang="es-MX" sz="800" dirty="0" err="1"/>
              <a:t>u$s</a:t>
            </a:r>
            <a:r>
              <a:rPr lang="es-MX" sz="800" dirty="0"/>
              <a:t> 9.000.000, apalancados con beneficios impositivos de diversa índole, amortización de impuestos, devolución de IVA, y otros. </a:t>
            </a:r>
          </a:p>
          <a:p>
            <a:pPr algn="just"/>
            <a:endParaRPr lang="es-MX" sz="800" dirty="0"/>
          </a:p>
          <a:p>
            <a:pPr algn="just"/>
            <a:r>
              <a:rPr lang="es-MX" sz="800" dirty="0"/>
              <a:t>Artículo 177.- Creación del RIMI. Créase el Régimen de Incentivo para Medianas Inversiones (RIMI), aplicable en todo el territorio de la República Argentina. a) </a:t>
            </a:r>
          </a:p>
          <a:p>
            <a:pPr algn="just"/>
            <a:r>
              <a:rPr lang="es-MX" sz="800" dirty="0"/>
              <a:t>Artículo 178.- Objetivos. Los objetivos del Régimen de Incentivo para Medianas Inversiones son principalmente, los siguientes: Incentivar las Medianas Inversiones nacionales y extranjeras en la República Argentina, a fin de garantizar la prosperidad del país; b) Promover el desarrollo económico y de las cadenas de valor; </a:t>
            </a:r>
            <a:r>
              <a:rPr lang="es-MX" sz="800" dirty="0" err="1"/>
              <a:t>ej</a:t>
            </a:r>
            <a:r>
              <a:rPr lang="es-MX" sz="800" dirty="0"/>
              <a:t> Desarrollar y fortalecer la competitividad de los diversos sectores económicos; d) e) Incrementar las exportaciones de mercaderías y servicios; y Favorecer la creación de empleo. </a:t>
            </a:r>
          </a:p>
          <a:p>
            <a:pPr algn="just"/>
            <a:r>
              <a:rPr lang="es-MX" sz="800" dirty="0"/>
              <a:t>Artículo 179.- Sujetos alcanzados. Podrán ser beneficiarios del Régimen de Incentivo para Medianas Inversiones los sujetos comprendidos en lo 53 de la Ley de Impuesto a las Ganancias, texto ordenado en 2019 y sus modificaciones, que califiquen como Micro, Pequeñas o Medianas Empresas —hasta la categoría de Mediana Empresa Tramo 2 inclusive— en los términos del artículo 2O de la ley 24.467, sus modificatorias y reglamentarias, por las inversiones productivas que realicen en el país durante los dos (2) primeros años contados a partir de la fecha de entrada en vigencia del régimen, conforme lo establezca la reglamentación. </a:t>
            </a:r>
          </a:p>
          <a:p>
            <a:pPr algn="just"/>
            <a:r>
              <a:rPr lang="es-MX" sz="800" dirty="0"/>
              <a:t>Artículo 180.- Inversiones Productivas. Concepto. A los fines del Régimen de Incentivo para Medianas Inversiones se consideran inversiones productivas a aquellas destinadas a la adquisición, elaboración, fabricación y/o importación de bienes muebles nuevos -excepto automóviles-, amortizables en el impuesto a las ganancias, así como a la realización de obras, a ser afectadas directamente al desarrollo de actividades productivas en el territorio de la República Argentina. Están expresamente excluidos del presente régimen las inversiones en activos financieros, de portfolio y bienes de cambio. Sin perjuicio de los compromisos relativos a los montos mínimos establecidos en el artículo siguiente, las inversiones productivas efectuadas en sistemas y/o equipos de riego, bienes de alta eficiencia energética, mallas antigranizo para el sector agropecuario y en bienes semovientes, serán susceptibles de promoción, independientemente del monto de la inversión involucrada, en cada caso.</a:t>
            </a:r>
          </a:p>
        </p:txBody>
      </p:sp>
      <p:sp>
        <p:nvSpPr>
          <p:cNvPr id="4" name="CuadroTexto 3">
            <a:extLst>
              <a:ext uri="{FF2B5EF4-FFF2-40B4-BE49-F238E27FC236}">
                <a16:creationId xmlns:a16="http://schemas.microsoft.com/office/drawing/2014/main" id="{D2DC1FD7-B03D-B877-1C07-3686D2B5D2B0}"/>
              </a:ext>
            </a:extLst>
          </p:cNvPr>
          <p:cNvSpPr txBox="1"/>
          <p:nvPr/>
        </p:nvSpPr>
        <p:spPr>
          <a:xfrm>
            <a:off x="1460851" y="2062885"/>
            <a:ext cx="691215" cy="400110"/>
          </a:xfrm>
          <a:prstGeom prst="rect">
            <a:avLst/>
          </a:prstGeom>
          <a:noFill/>
          <a:ln>
            <a:solidFill>
              <a:schemeClr val="tx1"/>
            </a:solidFill>
          </a:ln>
        </p:spPr>
        <p:txBody>
          <a:bodyPr wrap="none" rtlCol="0">
            <a:spAutoFit/>
          </a:bodyPr>
          <a:lstStyle>
            <a:defPPr>
              <a:defRPr lang="es-AR"/>
            </a:defPPr>
            <a:lvl1pPr algn="ctr">
              <a:defRPr b="1">
                <a:solidFill>
                  <a:schemeClr val="accent1">
                    <a:lumMod val="75000"/>
                  </a:schemeClr>
                </a:solidFill>
              </a:defRPr>
            </a:lvl1pPr>
          </a:lstStyle>
          <a:p>
            <a:pPr algn="l"/>
            <a:r>
              <a:rPr lang="es-AR" sz="2000" dirty="0"/>
              <a:t>RIMI</a:t>
            </a:r>
          </a:p>
        </p:txBody>
      </p:sp>
      <p:sp>
        <p:nvSpPr>
          <p:cNvPr id="5" name="CuadroTexto 4">
            <a:extLst>
              <a:ext uri="{FF2B5EF4-FFF2-40B4-BE49-F238E27FC236}">
                <a16:creationId xmlns:a16="http://schemas.microsoft.com/office/drawing/2014/main" id="{8DD8E6B3-BD02-AACD-BA4B-B7816DAB5E17}"/>
              </a:ext>
            </a:extLst>
          </p:cNvPr>
          <p:cNvSpPr txBox="1"/>
          <p:nvPr/>
        </p:nvSpPr>
        <p:spPr>
          <a:xfrm>
            <a:off x="1196915" y="2564179"/>
            <a:ext cx="2446170" cy="584775"/>
          </a:xfrm>
          <a:prstGeom prst="rect">
            <a:avLst/>
          </a:prstGeom>
          <a:noFill/>
          <a:ln>
            <a:solidFill>
              <a:schemeClr val="tx1"/>
            </a:solidFill>
          </a:ln>
        </p:spPr>
        <p:txBody>
          <a:bodyPr wrap="square" rtlCol="0">
            <a:spAutoFit/>
          </a:bodyPr>
          <a:lstStyle/>
          <a:p>
            <a:r>
              <a:rPr lang="es-AR" sz="1600" b="1" dirty="0"/>
              <a:t>Régimen De Incentivo para Medianas Inversiones</a:t>
            </a:r>
          </a:p>
        </p:txBody>
      </p:sp>
      <p:sp>
        <p:nvSpPr>
          <p:cNvPr id="7" name="CuadroTexto 6">
            <a:extLst>
              <a:ext uri="{FF2B5EF4-FFF2-40B4-BE49-F238E27FC236}">
                <a16:creationId xmlns:a16="http://schemas.microsoft.com/office/drawing/2014/main" id="{00D8111B-6FCA-8900-69D8-E66CE7FC414C}"/>
              </a:ext>
            </a:extLst>
          </p:cNvPr>
          <p:cNvSpPr txBox="1"/>
          <p:nvPr/>
        </p:nvSpPr>
        <p:spPr>
          <a:xfrm>
            <a:off x="3741416" y="1998286"/>
            <a:ext cx="1317990" cy="338554"/>
          </a:xfrm>
          <a:prstGeom prst="rect">
            <a:avLst/>
          </a:prstGeom>
          <a:noFill/>
          <a:ln>
            <a:solidFill>
              <a:schemeClr val="tx1"/>
            </a:solidFill>
          </a:ln>
        </p:spPr>
        <p:txBody>
          <a:bodyPr wrap="none" rtlCol="0">
            <a:spAutoFit/>
          </a:bodyPr>
          <a:lstStyle/>
          <a:p>
            <a:pPr algn="ctr"/>
            <a:r>
              <a:rPr lang="es-AR" sz="1600" b="1" dirty="0"/>
              <a:t>U$S150.000.-</a:t>
            </a:r>
          </a:p>
        </p:txBody>
      </p:sp>
      <p:sp>
        <p:nvSpPr>
          <p:cNvPr id="9" name="CuadroTexto 8">
            <a:extLst>
              <a:ext uri="{FF2B5EF4-FFF2-40B4-BE49-F238E27FC236}">
                <a16:creationId xmlns:a16="http://schemas.microsoft.com/office/drawing/2014/main" id="{C447050D-BD1A-19B7-4873-BB1FEF12B7BB}"/>
              </a:ext>
            </a:extLst>
          </p:cNvPr>
          <p:cNvSpPr txBox="1"/>
          <p:nvPr/>
        </p:nvSpPr>
        <p:spPr>
          <a:xfrm>
            <a:off x="3748672" y="2467853"/>
            <a:ext cx="1317990" cy="338554"/>
          </a:xfrm>
          <a:prstGeom prst="rect">
            <a:avLst/>
          </a:prstGeom>
          <a:noFill/>
          <a:ln>
            <a:solidFill>
              <a:schemeClr val="tx1"/>
            </a:solidFill>
          </a:ln>
        </p:spPr>
        <p:txBody>
          <a:bodyPr wrap="none" rtlCol="0">
            <a:spAutoFit/>
          </a:bodyPr>
          <a:lstStyle/>
          <a:p>
            <a:pPr algn="ctr"/>
            <a:r>
              <a:rPr lang="es-AR" sz="1600" b="1" dirty="0"/>
              <a:t>U$S600.000.-</a:t>
            </a:r>
          </a:p>
        </p:txBody>
      </p:sp>
      <p:sp>
        <p:nvSpPr>
          <p:cNvPr id="11" name="CuadroTexto 10">
            <a:extLst>
              <a:ext uri="{FF2B5EF4-FFF2-40B4-BE49-F238E27FC236}">
                <a16:creationId xmlns:a16="http://schemas.microsoft.com/office/drawing/2014/main" id="{6897BF46-63FF-DFE0-A312-3A8F10E5C0D4}"/>
              </a:ext>
            </a:extLst>
          </p:cNvPr>
          <p:cNvSpPr txBox="1"/>
          <p:nvPr/>
        </p:nvSpPr>
        <p:spPr>
          <a:xfrm>
            <a:off x="3752010" y="2927674"/>
            <a:ext cx="1476686" cy="338554"/>
          </a:xfrm>
          <a:prstGeom prst="rect">
            <a:avLst/>
          </a:prstGeom>
          <a:noFill/>
          <a:ln>
            <a:solidFill>
              <a:schemeClr val="tx1"/>
            </a:solidFill>
          </a:ln>
        </p:spPr>
        <p:txBody>
          <a:bodyPr wrap="none" rtlCol="0">
            <a:spAutoFit/>
          </a:bodyPr>
          <a:lstStyle/>
          <a:p>
            <a:pPr algn="ctr"/>
            <a:r>
              <a:rPr lang="es-AR" sz="1600" b="1" dirty="0"/>
              <a:t>U$S3.500.000.-</a:t>
            </a:r>
          </a:p>
        </p:txBody>
      </p:sp>
      <p:sp>
        <p:nvSpPr>
          <p:cNvPr id="12" name="CuadroTexto 11">
            <a:extLst>
              <a:ext uri="{FF2B5EF4-FFF2-40B4-BE49-F238E27FC236}">
                <a16:creationId xmlns:a16="http://schemas.microsoft.com/office/drawing/2014/main" id="{BB98FC65-EEB1-1585-418C-7462FFC2036E}"/>
              </a:ext>
            </a:extLst>
          </p:cNvPr>
          <p:cNvSpPr txBox="1"/>
          <p:nvPr/>
        </p:nvSpPr>
        <p:spPr>
          <a:xfrm>
            <a:off x="3752007" y="3392367"/>
            <a:ext cx="1476686" cy="338554"/>
          </a:xfrm>
          <a:prstGeom prst="rect">
            <a:avLst/>
          </a:prstGeom>
          <a:noFill/>
          <a:ln>
            <a:solidFill>
              <a:schemeClr val="tx1"/>
            </a:solidFill>
          </a:ln>
        </p:spPr>
        <p:txBody>
          <a:bodyPr wrap="none" rtlCol="0">
            <a:spAutoFit/>
          </a:bodyPr>
          <a:lstStyle/>
          <a:p>
            <a:pPr algn="ctr"/>
            <a:r>
              <a:rPr lang="es-AR" sz="1600" b="1" dirty="0"/>
              <a:t>U$S9.000.000.-</a:t>
            </a:r>
          </a:p>
        </p:txBody>
      </p:sp>
      <p:sp>
        <p:nvSpPr>
          <p:cNvPr id="13" name="CuadroTexto 12">
            <a:extLst>
              <a:ext uri="{FF2B5EF4-FFF2-40B4-BE49-F238E27FC236}">
                <a16:creationId xmlns:a16="http://schemas.microsoft.com/office/drawing/2014/main" id="{2633B73F-20C4-EAE1-5F04-00999A1429A7}"/>
              </a:ext>
            </a:extLst>
          </p:cNvPr>
          <p:cNvSpPr txBox="1"/>
          <p:nvPr/>
        </p:nvSpPr>
        <p:spPr>
          <a:xfrm>
            <a:off x="5442409" y="1454021"/>
            <a:ext cx="2275238" cy="369332"/>
          </a:xfrm>
          <a:prstGeom prst="rect">
            <a:avLst/>
          </a:prstGeom>
          <a:noFill/>
          <a:ln w="28575">
            <a:solidFill>
              <a:srgbClr val="FF0000"/>
            </a:solidFill>
          </a:ln>
        </p:spPr>
        <p:txBody>
          <a:bodyPr wrap="square" rtlCol="0">
            <a:spAutoFit/>
          </a:bodyPr>
          <a:lstStyle>
            <a:defPPr>
              <a:defRPr lang="es-AR"/>
            </a:defPPr>
            <a:lvl1pPr algn="ctr">
              <a:defRPr b="1">
                <a:solidFill>
                  <a:srgbClr val="FF0000"/>
                </a:solidFill>
              </a:defRPr>
            </a:lvl1pPr>
          </a:lstStyle>
          <a:p>
            <a:r>
              <a:rPr lang="es-AR" dirty="0"/>
              <a:t>Amortización especial</a:t>
            </a:r>
          </a:p>
        </p:txBody>
      </p:sp>
      <p:sp>
        <p:nvSpPr>
          <p:cNvPr id="14" name="CuadroTexto 13">
            <a:extLst>
              <a:ext uri="{FF2B5EF4-FFF2-40B4-BE49-F238E27FC236}">
                <a16:creationId xmlns:a16="http://schemas.microsoft.com/office/drawing/2014/main" id="{E3877774-9FE0-321B-B6B4-8D074F39FF46}"/>
              </a:ext>
            </a:extLst>
          </p:cNvPr>
          <p:cNvSpPr txBox="1"/>
          <p:nvPr/>
        </p:nvSpPr>
        <p:spPr>
          <a:xfrm>
            <a:off x="5423142" y="1896706"/>
            <a:ext cx="3865866" cy="369332"/>
          </a:xfrm>
          <a:prstGeom prst="rect">
            <a:avLst/>
          </a:prstGeom>
          <a:noFill/>
          <a:ln w="28575">
            <a:solidFill>
              <a:srgbClr val="FF0000"/>
            </a:solidFill>
          </a:ln>
        </p:spPr>
        <p:txBody>
          <a:bodyPr wrap="square" rtlCol="0">
            <a:spAutoFit/>
          </a:bodyPr>
          <a:lstStyle>
            <a:defPPr>
              <a:defRPr lang="es-AR"/>
            </a:defPPr>
            <a:lvl1pPr algn="ctr">
              <a:defRPr b="1">
                <a:solidFill>
                  <a:srgbClr val="FF0000"/>
                </a:solidFill>
              </a:defRPr>
            </a:lvl1pPr>
          </a:lstStyle>
          <a:p>
            <a:r>
              <a:rPr lang="es-AR" dirty="0"/>
              <a:t>Devolución de créditos fiscales por IVA</a:t>
            </a:r>
          </a:p>
        </p:txBody>
      </p:sp>
      <p:sp>
        <p:nvSpPr>
          <p:cNvPr id="15" name="CuadroTexto 14">
            <a:extLst>
              <a:ext uri="{FF2B5EF4-FFF2-40B4-BE49-F238E27FC236}">
                <a16:creationId xmlns:a16="http://schemas.microsoft.com/office/drawing/2014/main" id="{D8905B9C-61EF-FAF6-9EC8-CBBC889D1B7D}"/>
              </a:ext>
            </a:extLst>
          </p:cNvPr>
          <p:cNvSpPr txBox="1"/>
          <p:nvPr/>
        </p:nvSpPr>
        <p:spPr>
          <a:xfrm>
            <a:off x="5428292" y="2339313"/>
            <a:ext cx="3983912" cy="369332"/>
          </a:xfrm>
          <a:prstGeom prst="rect">
            <a:avLst/>
          </a:prstGeom>
          <a:noFill/>
          <a:ln w="28575">
            <a:solidFill>
              <a:srgbClr val="FF0000"/>
            </a:solidFill>
          </a:ln>
        </p:spPr>
        <p:txBody>
          <a:bodyPr wrap="square" rtlCol="0">
            <a:spAutoFit/>
          </a:bodyPr>
          <a:lstStyle>
            <a:defPPr>
              <a:defRPr lang="es-AR"/>
            </a:defPPr>
            <a:lvl1pPr algn="ctr">
              <a:defRPr b="1">
                <a:solidFill>
                  <a:srgbClr val="FF0000"/>
                </a:solidFill>
              </a:defRPr>
            </a:lvl1pPr>
          </a:lstStyle>
          <a:p>
            <a:r>
              <a:rPr lang="es-AR" dirty="0"/>
              <a:t>Amortización de la provisión productiva</a:t>
            </a:r>
          </a:p>
        </p:txBody>
      </p:sp>
      <p:sp>
        <p:nvSpPr>
          <p:cNvPr id="16" name="CuadroTexto 15">
            <a:extLst>
              <a:ext uri="{FF2B5EF4-FFF2-40B4-BE49-F238E27FC236}">
                <a16:creationId xmlns:a16="http://schemas.microsoft.com/office/drawing/2014/main" id="{0286A106-09DA-01CB-BBBB-247F5B718CB0}"/>
              </a:ext>
            </a:extLst>
          </p:cNvPr>
          <p:cNvSpPr txBox="1"/>
          <p:nvPr/>
        </p:nvSpPr>
        <p:spPr>
          <a:xfrm>
            <a:off x="9501256" y="2356805"/>
            <a:ext cx="688843" cy="369332"/>
          </a:xfrm>
          <a:prstGeom prst="rect">
            <a:avLst/>
          </a:prstGeom>
          <a:noFill/>
          <a:ln w="28575">
            <a:solidFill>
              <a:srgbClr val="FF0000"/>
            </a:solidFill>
          </a:ln>
        </p:spPr>
        <p:txBody>
          <a:bodyPr wrap="square" rtlCol="0">
            <a:spAutoFit/>
          </a:bodyPr>
          <a:lstStyle>
            <a:defPPr>
              <a:defRPr lang="es-AR"/>
            </a:defPPr>
            <a:lvl1pPr algn="ctr">
              <a:defRPr b="1">
                <a:solidFill>
                  <a:srgbClr val="FF0000"/>
                </a:solidFill>
              </a:defRPr>
            </a:lvl1pPr>
          </a:lstStyle>
          <a:p>
            <a:r>
              <a:rPr lang="es-AR" dirty="0"/>
              <a:t>Plazo</a:t>
            </a:r>
          </a:p>
        </p:txBody>
      </p:sp>
      <p:sp>
        <p:nvSpPr>
          <p:cNvPr id="17" name="CuadroTexto 16">
            <a:extLst>
              <a:ext uri="{FF2B5EF4-FFF2-40B4-BE49-F238E27FC236}">
                <a16:creationId xmlns:a16="http://schemas.microsoft.com/office/drawing/2014/main" id="{4A3497B2-E78E-D9DC-8C43-E5A98AA98907}"/>
              </a:ext>
            </a:extLst>
          </p:cNvPr>
          <p:cNvSpPr txBox="1"/>
          <p:nvPr/>
        </p:nvSpPr>
        <p:spPr>
          <a:xfrm>
            <a:off x="5431912" y="2791513"/>
            <a:ext cx="3623236" cy="584775"/>
          </a:xfrm>
          <a:prstGeom prst="rect">
            <a:avLst/>
          </a:prstGeom>
          <a:noFill/>
          <a:ln>
            <a:solidFill>
              <a:schemeClr val="tx1"/>
            </a:solidFill>
          </a:ln>
        </p:spPr>
        <p:txBody>
          <a:bodyPr wrap="none" rtlCol="0">
            <a:spAutoFit/>
          </a:bodyPr>
          <a:lstStyle/>
          <a:p>
            <a:r>
              <a:rPr lang="es-AR" sz="1600" b="1" dirty="0"/>
              <a:t>Caducidad de los beneficios (bienes que </a:t>
            </a:r>
          </a:p>
          <a:p>
            <a:r>
              <a:rPr lang="es-AR" sz="1600" b="1" dirty="0"/>
              <a:t>resguardan la inversión</a:t>
            </a:r>
          </a:p>
        </p:txBody>
      </p:sp>
      <p:sp>
        <p:nvSpPr>
          <p:cNvPr id="18" name="CuadroTexto 17">
            <a:extLst>
              <a:ext uri="{FF2B5EF4-FFF2-40B4-BE49-F238E27FC236}">
                <a16:creationId xmlns:a16="http://schemas.microsoft.com/office/drawing/2014/main" id="{F179BE90-CC7D-7AE7-AF13-B78614CD3A1B}"/>
              </a:ext>
            </a:extLst>
          </p:cNvPr>
          <p:cNvSpPr txBox="1"/>
          <p:nvPr/>
        </p:nvSpPr>
        <p:spPr>
          <a:xfrm>
            <a:off x="5432736" y="3496703"/>
            <a:ext cx="4207819" cy="584775"/>
          </a:xfrm>
          <a:prstGeom prst="rect">
            <a:avLst/>
          </a:prstGeom>
          <a:noFill/>
          <a:ln>
            <a:solidFill>
              <a:schemeClr val="tx1"/>
            </a:solidFill>
          </a:ln>
        </p:spPr>
        <p:txBody>
          <a:bodyPr wrap="none" rtlCol="0">
            <a:spAutoFit/>
          </a:bodyPr>
          <a:lstStyle/>
          <a:p>
            <a:r>
              <a:rPr lang="es-AR" sz="1600" b="1" dirty="0"/>
              <a:t>Régimen de sanciones: acreditación de créditos</a:t>
            </a:r>
          </a:p>
          <a:p>
            <a:r>
              <a:rPr lang="es-AR" sz="1600" b="1" dirty="0"/>
              <a:t>fiscales + intereses resarcitorios + multas</a:t>
            </a:r>
          </a:p>
        </p:txBody>
      </p:sp>
      <p:sp>
        <p:nvSpPr>
          <p:cNvPr id="3" name="Rectangle 6">
            <a:extLst>
              <a:ext uri="{FF2B5EF4-FFF2-40B4-BE49-F238E27FC236}">
                <a16:creationId xmlns:a16="http://schemas.microsoft.com/office/drawing/2014/main" id="{9E67F6CD-8356-C3EB-5365-0C26976E85FB}"/>
              </a:ext>
            </a:extLst>
          </p:cNvPr>
          <p:cNvSpPr txBox="1">
            <a:spLocks noGrp="1" noChangeArrowheads="1"/>
          </p:cNvSpPr>
          <p:nvPr/>
        </p:nvSpPr>
        <p:spPr bwMode="auto">
          <a:xfrm>
            <a:off x="10106476" y="6344556"/>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algn="r" eaLnBrk="1" hangingPunct="1"/>
            <a:endParaRPr lang="es-ES" altLang="es-ES" sz="1000" dirty="0"/>
          </a:p>
          <a:p>
            <a:pPr algn="r" eaLnBrk="1" hangingPunct="1"/>
            <a:r>
              <a:rPr lang="es-ES" altLang="es-ES" sz="1000" dirty="0"/>
              <a:t> </a:t>
            </a:r>
          </a:p>
          <a:p>
            <a:pPr algn="r" eaLnBrk="1" hangingPunct="1"/>
            <a:fld id="{C78EACEA-4453-4BB1-B0B6-1EC32BFE144D}" type="slidenum">
              <a:rPr lang="es-ES" altLang="es-ES" sz="1000"/>
              <a:pPr algn="r" eaLnBrk="1" hangingPunct="1"/>
              <a:t>19</a:t>
            </a:fld>
            <a:r>
              <a:rPr lang="es-ES" altLang="es-ES" sz="1000" dirty="0"/>
              <a:t> /63</a:t>
            </a:r>
            <a:endParaRPr lang="es-ES" altLang="es-ES" sz="800" dirty="0"/>
          </a:p>
        </p:txBody>
      </p:sp>
    </p:spTree>
    <p:extLst>
      <p:ext uri="{BB962C8B-B14F-4D97-AF65-F5344CB8AC3E}">
        <p14:creationId xmlns:p14="http://schemas.microsoft.com/office/powerpoint/2010/main" val="31399819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6">
            <a:extLst>
              <a:ext uri="{FF2B5EF4-FFF2-40B4-BE49-F238E27FC236}">
                <a16:creationId xmlns:a16="http://schemas.microsoft.com/office/drawing/2014/main" id="{4D166914-D46F-9973-0AB0-62EBA826E98C}"/>
              </a:ext>
            </a:extLst>
          </p:cNvPr>
          <p:cNvSpPr txBox="1">
            <a:spLocks noGrp="1" noChangeArrowheads="1"/>
          </p:cNvSpPr>
          <p:nvPr/>
        </p:nvSpPr>
        <p:spPr bwMode="auto">
          <a:xfrm>
            <a:off x="10106476" y="6344556"/>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algn="r" eaLnBrk="1" hangingPunct="1"/>
            <a:endParaRPr lang="es-ES" altLang="es-ES" sz="1000" dirty="0">
              <a:solidFill>
                <a:schemeClr val="bg1"/>
              </a:solidFill>
            </a:endParaRPr>
          </a:p>
          <a:p>
            <a:pPr algn="r" eaLnBrk="1" hangingPunct="1"/>
            <a:r>
              <a:rPr lang="es-ES" altLang="es-ES" sz="1000" dirty="0">
                <a:solidFill>
                  <a:schemeClr val="bg1"/>
                </a:solidFill>
              </a:rPr>
              <a:t> </a:t>
            </a:r>
          </a:p>
          <a:p>
            <a:pPr algn="r" eaLnBrk="1" hangingPunct="1"/>
            <a:fld id="{C78EACEA-4453-4BB1-B0B6-1EC32BFE144D}" type="slidenum">
              <a:rPr lang="es-ES" altLang="es-ES" sz="1000">
                <a:solidFill>
                  <a:schemeClr val="bg1"/>
                </a:solidFill>
              </a:rPr>
              <a:pPr algn="r" eaLnBrk="1" hangingPunct="1"/>
              <a:t>2</a:t>
            </a:fld>
            <a:r>
              <a:rPr lang="es-ES" altLang="es-ES" sz="1000" dirty="0">
                <a:solidFill>
                  <a:schemeClr val="bg1"/>
                </a:solidFill>
              </a:rPr>
              <a:t> /26</a:t>
            </a:r>
            <a:endParaRPr lang="es-ES" altLang="es-ES" sz="800" dirty="0">
              <a:solidFill>
                <a:schemeClr val="bg1"/>
              </a:solidFill>
            </a:endParaRPr>
          </a:p>
        </p:txBody>
      </p:sp>
      <p:sp>
        <p:nvSpPr>
          <p:cNvPr id="2" name="Rectángulo: esquinas redondeadas 1">
            <a:extLst>
              <a:ext uri="{FF2B5EF4-FFF2-40B4-BE49-F238E27FC236}">
                <a16:creationId xmlns:a16="http://schemas.microsoft.com/office/drawing/2014/main" id="{0C4157DB-E98C-3474-FA8C-110830516537}"/>
              </a:ext>
            </a:extLst>
          </p:cNvPr>
          <p:cNvSpPr/>
          <p:nvPr/>
        </p:nvSpPr>
        <p:spPr>
          <a:xfrm>
            <a:off x="3643085" y="130628"/>
            <a:ext cx="4920342" cy="551789"/>
          </a:xfrm>
          <a:prstGeom prst="roundRect">
            <a:avLst/>
          </a:prstGeom>
          <a:noFill/>
          <a:ln w="254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wrap="square" lIns="90000" tIns="72000" bIns="72000" rtlCol="0" anchor="ctr"/>
          <a:lstStyle/>
          <a:p>
            <a:pPr algn="ctr"/>
            <a:r>
              <a:rPr lang="es-AR" sz="2400" b="1" dirty="0">
                <a:solidFill>
                  <a:srgbClr val="FF0000"/>
                </a:solidFill>
                <a:effectLst>
                  <a:outerShdw blurRad="38100" dist="38100" dir="2700000" algn="tl">
                    <a:srgbClr val="000000">
                      <a:alpha val="43137"/>
                    </a:srgbClr>
                  </a:outerShdw>
                </a:effectLst>
                <a:latin typeface="+mj-lt"/>
              </a:rPr>
              <a:t>LA LEY DE MODERNIZACIÓN LABORAL</a:t>
            </a:r>
          </a:p>
        </p:txBody>
      </p:sp>
      <p:sp>
        <p:nvSpPr>
          <p:cNvPr id="6" name="CuadroTexto 5">
            <a:extLst>
              <a:ext uri="{FF2B5EF4-FFF2-40B4-BE49-F238E27FC236}">
                <a16:creationId xmlns:a16="http://schemas.microsoft.com/office/drawing/2014/main" id="{2AF9DD8F-A5F2-A8F2-6EC6-B4BB8082A111}"/>
              </a:ext>
            </a:extLst>
          </p:cNvPr>
          <p:cNvSpPr txBox="1"/>
          <p:nvPr/>
        </p:nvSpPr>
        <p:spPr>
          <a:xfrm>
            <a:off x="82550" y="4231150"/>
            <a:ext cx="11615964" cy="2587503"/>
          </a:xfrm>
          <a:prstGeom prst="rect">
            <a:avLst/>
          </a:prstGeom>
          <a:noFill/>
          <a:ln w="12700">
            <a:solidFill>
              <a:schemeClr val="tx1"/>
            </a:solidFill>
          </a:ln>
        </p:spPr>
        <p:txBody>
          <a:bodyPr wrap="square">
            <a:spAutoFit/>
          </a:bodyPr>
          <a:lstStyle/>
          <a:p>
            <a:pPr algn="just">
              <a:lnSpc>
                <a:spcPct val="107000"/>
              </a:lnSpc>
              <a:spcAft>
                <a:spcPts val="800"/>
              </a:spcAft>
              <a:buNone/>
            </a:pPr>
            <a:r>
              <a:rPr lang="es-AR" sz="800" kern="100" dirty="0">
                <a:effectLst/>
                <a:latin typeface="Aptos" panose="020B0004020202020204" pitchFamily="34" charset="0"/>
                <a:ea typeface="Aptos" panose="020B0004020202020204" pitchFamily="34" charset="0"/>
                <a:cs typeface="Times New Roman" panose="02020603050405020304" pitchFamily="18" charset="0"/>
              </a:rPr>
              <a:t>Artículo 1°- </a:t>
            </a:r>
            <a:r>
              <a:rPr lang="es-AR" sz="800" b="1" kern="100" dirty="0" err="1">
                <a:effectLst/>
                <a:latin typeface="Aptos" panose="020B0004020202020204" pitchFamily="34" charset="0"/>
                <a:ea typeface="Aptos" panose="020B0004020202020204" pitchFamily="34" charset="0"/>
                <a:cs typeface="Times New Roman" panose="02020603050405020304" pitchFamily="18" charset="0"/>
              </a:rPr>
              <a:t>Sustitúyese</a:t>
            </a:r>
            <a:r>
              <a:rPr lang="es-AR" sz="800" b="1" kern="100" dirty="0">
                <a:effectLst/>
                <a:latin typeface="Aptos" panose="020B0004020202020204" pitchFamily="34" charset="0"/>
                <a:ea typeface="Aptos" panose="020B0004020202020204" pitchFamily="34" charset="0"/>
                <a:cs typeface="Times New Roman" panose="02020603050405020304" pitchFamily="18" charset="0"/>
              </a:rPr>
              <a:t> el artículo 2º</a:t>
            </a:r>
            <a:r>
              <a:rPr lang="es-AR" sz="800" kern="100" dirty="0">
                <a:effectLst/>
                <a:latin typeface="Aptos" panose="020B0004020202020204" pitchFamily="34" charset="0"/>
                <a:ea typeface="Aptos" panose="020B0004020202020204" pitchFamily="34" charset="0"/>
                <a:cs typeface="Times New Roman" panose="02020603050405020304" pitchFamily="18" charset="0"/>
              </a:rPr>
              <a:t> de la Ley de Contrato de Trabajo </a:t>
            </a:r>
            <a:r>
              <a:rPr lang="es-AR" sz="800" kern="100" dirty="0" err="1">
                <a:effectLst/>
                <a:latin typeface="Aptos" panose="020B0004020202020204" pitchFamily="34" charset="0"/>
                <a:ea typeface="Aptos" panose="020B0004020202020204" pitchFamily="34" charset="0"/>
                <a:cs typeface="Times New Roman" panose="02020603050405020304" pitchFamily="18" charset="0"/>
              </a:rPr>
              <a:t>N°</a:t>
            </a:r>
            <a:r>
              <a:rPr lang="es-AR" sz="800" kern="100" dirty="0">
                <a:effectLst/>
                <a:latin typeface="Aptos" panose="020B0004020202020204" pitchFamily="34" charset="0"/>
                <a:ea typeface="Aptos" panose="020B0004020202020204" pitchFamily="34" charset="0"/>
                <a:cs typeface="Times New Roman" panose="02020603050405020304" pitchFamily="18" charset="0"/>
              </a:rPr>
              <a:t> 20.744 (</a:t>
            </a:r>
            <a:r>
              <a:rPr lang="es-AR" sz="800" kern="100" dirty="0" err="1">
                <a:effectLst/>
                <a:latin typeface="Aptos" panose="020B0004020202020204" pitchFamily="34" charset="0"/>
                <a:ea typeface="Aptos" panose="020B0004020202020204" pitchFamily="34" charset="0"/>
                <a:cs typeface="Times New Roman" panose="02020603050405020304" pitchFamily="18" charset="0"/>
              </a:rPr>
              <a:t>t.o</a:t>
            </a:r>
            <a:r>
              <a:rPr lang="es-AR" sz="800" kern="100" dirty="0">
                <a:effectLst/>
                <a:latin typeface="Aptos" panose="020B0004020202020204" pitchFamily="34" charset="0"/>
                <a:ea typeface="Aptos" panose="020B0004020202020204" pitchFamily="34" charset="0"/>
                <a:cs typeface="Times New Roman" panose="02020603050405020304" pitchFamily="18" charset="0"/>
              </a:rPr>
              <a:t>. 1976) y sus modificaciones, por el siguiente:</a:t>
            </a:r>
          </a:p>
          <a:p>
            <a:pPr algn="just">
              <a:lnSpc>
                <a:spcPct val="107000"/>
              </a:lnSpc>
              <a:spcAft>
                <a:spcPts val="800"/>
              </a:spcAft>
              <a:buNone/>
            </a:pPr>
            <a:r>
              <a:rPr lang="es-AR" sz="800" kern="100" dirty="0">
                <a:effectLst/>
                <a:latin typeface="Aptos" panose="020B0004020202020204" pitchFamily="34" charset="0"/>
                <a:ea typeface="Aptos" panose="020B0004020202020204" pitchFamily="34" charset="0"/>
                <a:cs typeface="Times New Roman" panose="02020603050405020304" pitchFamily="18" charset="0"/>
              </a:rPr>
              <a:t>Artículo 2º: Ámbito de aplicación. La vigencia de esta ley quedará condicionada a que la aplicación de sus disposiciones resulte compatible con la naturaleza y modalidades de la actividad de que se trate y con el específico régimen jurídico a que se halle sujeta. Las disposiciones de esta ley no serán aplicables:</a:t>
            </a:r>
          </a:p>
          <a:p>
            <a:pPr marL="536575" indent="-342900" algn="just">
              <a:lnSpc>
                <a:spcPct val="107000"/>
              </a:lnSpc>
              <a:spcAft>
                <a:spcPts val="800"/>
              </a:spcAft>
              <a:buFont typeface="+mj-lt"/>
              <a:buAutoNum type="alphaLcParenR"/>
            </a:pPr>
            <a:r>
              <a:rPr lang="es-AR" sz="800" kern="100" dirty="0">
                <a:effectLst/>
                <a:latin typeface="Aptos" panose="020B0004020202020204" pitchFamily="34" charset="0"/>
                <a:ea typeface="Aptos" panose="020B0004020202020204" pitchFamily="34" charset="0"/>
                <a:cs typeface="Times New Roman" panose="02020603050405020304" pitchFamily="18" charset="0"/>
              </a:rPr>
              <a:t>A los dependientes de la Administración Pública Nacional, provincial, de la Ciudad Autónoma de Buenos Aires o municipal, excepto que por acto expreso se los incluya en la misma o en el régimen de las convenciones colectivas de trabajo;</a:t>
            </a:r>
          </a:p>
          <a:p>
            <a:pPr marL="536575" indent="-342900" algn="just">
              <a:lnSpc>
                <a:spcPct val="107000"/>
              </a:lnSpc>
              <a:spcAft>
                <a:spcPts val="800"/>
              </a:spcAft>
              <a:buFont typeface="+mj-lt"/>
              <a:buAutoNum type="alphaLcParenR"/>
            </a:pPr>
            <a:r>
              <a:rPr lang="es-AR" sz="800" kern="100" dirty="0">
                <a:effectLst/>
                <a:latin typeface="Aptos" panose="020B0004020202020204" pitchFamily="34" charset="0"/>
                <a:ea typeface="Aptos" panose="020B0004020202020204" pitchFamily="34" charset="0"/>
                <a:cs typeface="Times New Roman" panose="02020603050405020304" pitchFamily="18" charset="0"/>
              </a:rPr>
              <a:t>Al personal de casas particulares, con la sola excepción de aquellas normas que el régimen de la Ley del Régimen Especial de Contrato de Trabajo para el Personal de Casas Particulares </a:t>
            </a:r>
            <a:r>
              <a:rPr lang="es-AR" sz="800" kern="100" dirty="0" err="1">
                <a:effectLst/>
                <a:latin typeface="Aptos" panose="020B0004020202020204" pitchFamily="34" charset="0"/>
                <a:ea typeface="Aptos" panose="020B0004020202020204" pitchFamily="34" charset="0"/>
                <a:cs typeface="Times New Roman" panose="02020603050405020304" pitchFamily="18" charset="0"/>
              </a:rPr>
              <a:t>N°</a:t>
            </a:r>
            <a:r>
              <a:rPr lang="es-AR" sz="800" kern="100" dirty="0">
                <a:effectLst/>
                <a:latin typeface="Aptos" panose="020B0004020202020204" pitchFamily="34" charset="0"/>
                <a:ea typeface="Aptos" panose="020B0004020202020204" pitchFamily="34" charset="0"/>
                <a:cs typeface="Times New Roman" panose="02020603050405020304" pitchFamily="18" charset="0"/>
              </a:rPr>
              <a:t> 26.844 y sus modificaciones expresamente declare aplicables;</a:t>
            </a:r>
          </a:p>
          <a:p>
            <a:pPr marL="536575" indent="-342900" algn="just">
              <a:lnSpc>
                <a:spcPct val="107000"/>
              </a:lnSpc>
              <a:spcAft>
                <a:spcPts val="800"/>
              </a:spcAft>
              <a:buFont typeface="+mj-lt"/>
              <a:buAutoNum type="alphaLcParenR"/>
            </a:pPr>
            <a:r>
              <a:rPr lang="es-AR" sz="800" kern="100" dirty="0">
                <a:effectLst/>
                <a:latin typeface="Aptos" panose="020B0004020202020204" pitchFamily="34" charset="0"/>
                <a:ea typeface="Aptos" panose="020B0004020202020204" pitchFamily="34" charset="0"/>
                <a:cs typeface="Times New Roman" panose="02020603050405020304" pitchFamily="18" charset="0"/>
              </a:rPr>
              <a:t>A los trabajadores agrarios, sin perjuicio de que las disposiciones de la presente ley serán de aplicación supletoria en todo lo que resulte compatible y no se oponga a la naturaleza y modalidades propias del Régimen Nacional de Trabajo Agrario;</a:t>
            </a:r>
          </a:p>
          <a:p>
            <a:pPr marL="536575" indent="-342900" algn="just">
              <a:lnSpc>
                <a:spcPct val="107000"/>
              </a:lnSpc>
              <a:spcAft>
                <a:spcPts val="800"/>
              </a:spcAft>
              <a:buFont typeface="+mj-lt"/>
              <a:buAutoNum type="alphaLcParenR"/>
            </a:pPr>
            <a:r>
              <a:rPr lang="es-AR" sz="800" kern="100" dirty="0">
                <a:effectLst/>
                <a:latin typeface="Aptos" panose="020B0004020202020204" pitchFamily="34" charset="0"/>
                <a:ea typeface="Aptos" panose="020B0004020202020204" pitchFamily="34" charset="0"/>
                <a:cs typeface="Times New Roman" panose="02020603050405020304" pitchFamily="18" charset="0"/>
              </a:rPr>
              <a:t>A las contrataciones de obra, servicios, agencia, transporte, flete y todas las reguladas en el Código Civil y Comercial de la Nación;</a:t>
            </a:r>
          </a:p>
          <a:p>
            <a:pPr marL="536575" indent="-342900" algn="just">
              <a:lnSpc>
                <a:spcPct val="107000"/>
              </a:lnSpc>
              <a:spcAft>
                <a:spcPts val="800"/>
              </a:spcAft>
              <a:buFont typeface="+mj-lt"/>
              <a:buAutoNum type="alphaLcParenR"/>
            </a:pPr>
            <a:r>
              <a:rPr lang="es-AR" sz="800" kern="100" dirty="0">
                <a:effectLst/>
                <a:latin typeface="Aptos" panose="020B0004020202020204" pitchFamily="34" charset="0"/>
                <a:ea typeface="Aptos" panose="020B0004020202020204" pitchFamily="34" charset="0"/>
                <a:cs typeface="Times New Roman" panose="02020603050405020304" pitchFamily="18" charset="0"/>
              </a:rPr>
              <a:t>A los trabajadores independientes y sus colaboradores en los términos del artículo 97 de la Ley de Bases y Puntos de Partida para la Libertad de los Argentinos </a:t>
            </a:r>
            <a:r>
              <a:rPr lang="es-AR" sz="800" kern="100" dirty="0" err="1">
                <a:effectLst/>
                <a:latin typeface="Aptos" panose="020B0004020202020204" pitchFamily="34" charset="0"/>
                <a:ea typeface="Aptos" panose="020B0004020202020204" pitchFamily="34" charset="0"/>
                <a:cs typeface="Times New Roman" panose="02020603050405020304" pitchFamily="18" charset="0"/>
              </a:rPr>
              <a:t>N°</a:t>
            </a:r>
            <a:r>
              <a:rPr lang="es-AR" sz="800" kern="100" dirty="0">
                <a:effectLst/>
                <a:latin typeface="Aptos" panose="020B0004020202020204" pitchFamily="34" charset="0"/>
                <a:ea typeface="Aptos" panose="020B0004020202020204" pitchFamily="34" charset="0"/>
                <a:cs typeface="Times New Roman" panose="02020603050405020304" pitchFamily="18" charset="0"/>
              </a:rPr>
              <a:t> 27.742;</a:t>
            </a:r>
          </a:p>
          <a:p>
            <a:pPr marL="536575" indent="-342900" algn="just">
              <a:lnSpc>
                <a:spcPct val="107000"/>
              </a:lnSpc>
              <a:spcAft>
                <a:spcPts val="800"/>
              </a:spcAft>
              <a:buFont typeface="+mj-lt"/>
              <a:buAutoNum type="alphaLcParenR"/>
            </a:pPr>
            <a:r>
              <a:rPr lang="es-AR" sz="800" kern="100" dirty="0">
                <a:effectLst/>
                <a:latin typeface="Aptos" panose="020B0004020202020204" pitchFamily="34" charset="0"/>
                <a:ea typeface="Aptos" panose="020B0004020202020204" pitchFamily="34" charset="0"/>
                <a:cs typeface="Times New Roman" panose="02020603050405020304" pitchFamily="18" charset="0"/>
              </a:rPr>
              <a:t>A los prestadores independientes de plataformas tecnológicas conforme la regulación específica;</a:t>
            </a:r>
          </a:p>
          <a:p>
            <a:pPr marL="536575" indent="-342900" algn="just">
              <a:lnSpc>
                <a:spcPct val="107000"/>
              </a:lnSpc>
              <a:spcAft>
                <a:spcPts val="800"/>
              </a:spcAft>
              <a:buFont typeface="+mj-lt"/>
              <a:buAutoNum type="alphaLcParenR"/>
            </a:pPr>
            <a:r>
              <a:rPr lang="es-AR" sz="800" kern="100" dirty="0">
                <a:effectLst/>
                <a:latin typeface="Aptos" panose="020B0004020202020204" pitchFamily="34" charset="0"/>
                <a:ea typeface="Aptos" panose="020B0004020202020204" pitchFamily="34" charset="0"/>
                <a:cs typeface="Times New Roman" panose="02020603050405020304" pitchFamily="18" charset="0"/>
              </a:rPr>
              <a:t>Al personal embarcado comprendido en el régimen de la Ley de Navegación </a:t>
            </a:r>
            <a:r>
              <a:rPr lang="es-AR" sz="800" kern="100" dirty="0" err="1">
                <a:effectLst/>
                <a:latin typeface="Aptos" panose="020B0004020202020204" pitchFamily="34" charset="0"/>
                <a:ea typeface="Aptos" panose="020B0004020202020204" pitchFamily="34" charset="0"/>
                <a:cs typeface="Times New Roman" panose="02020603050405020304" pitchFamily="18" charset="0"/>
              </a:rPr>
              <a:t>N°</a:t>
            </a:r>
            <a:r>
              <a:rPr lang="es-AR" sz="800" kern="100" dirty="0">
                <a:effectLst/>
                <a:latin typeface="Aptos" panose="020B0004020202020204" pitchFamily="34" charset="0"/>
                <a:ea typeface="Aptos" panose="020B0004020202020204" pitchFamily="34" charset="0"/>
                <a:cs typeface="Times New Roman" panose="02020603050405020304" pitchFamily="18" charset="0"/>
              </a:rPr>
              <a:t> 20.094 y sus modificatorias, sin perjuicio de las normas de las Convenciones Colectivas de Trabajo que resulten aplicables;</a:t>
            </a:r>
          </a:p>
          <a:p>
            <a:pPr marL="536575" indent="-342900" algn="just">
              <a:buFont typeface="+mj-lt"/>
              <a:buAutoNum type="alphaLcParenR"/>
            </a:pPr>
            <a:r>
              <a:rPr lang="es-AR" sz="800" dirty="0">
                <a:effectLst/>
                <a:latin typeface="Aptos" panose="020B0004020202020204" pitchFamily="34" charset="0"/>
                <a:ea typeface="Aptos" panose="020B0004020202020204" pitchFamily="34" charset="0"/>
                <a:cs typeface="Times New Roman" panose="02020603050405020304" pitchFamily="18" charset="0"/>
              </a:rPr>
              <a:t>A las personas privadas de libertad en contexto de encierro.</a:t>
            </a:r>
            <a:endParaRPr lang="es-AR" sz="800" dirty="0"/>
          </a:p>
        </p:txBody>
      </p:sp>
      <p:sp>
        <p:nvSpPr>
          <p:cNvPr id="7" name="CuadroTexto 6">
            <a:extLst>
              <a:ext uri="{FF2B5EF4-FFF2-40B4-BE49-F238E27FC236}">
                <a16:creationId xmlns:a16="http://schemas.microsoft.com/office/drawing/2014/main" id="{1AD889F0-7785-EBF2-BAD1-D5BC5935228E}"/>
              </a:ext>
            </a:extLst>
          </p:cNvPr>
          <p:cNvSpPr txBox="1"/>
          <p:nvPr/>
        </p:nvSpPr>
        <p:spPr>
          <a:xfrm>
            <a:off x="1110599" y="2075892"/>
            <a:ext cx="1337674" cy="584775"/>
          </a:xfrm>
          <a:prstGeom prst="rect">
            <a:avLst/>
          </a:prstGeom>
          <a:noFill/>
          <a:ln>
            <a:solidFill>
              <a:schemeClr val="tx1"/>
            </a:solidFill>
          </a:ln>
        </p:spPr>
        <p:txBody>
          <a:bodyPr wrap="none" rtlCol="0">
            <a:spAutoFit/>
          </a:bodyPr>
          <a:lstStyle/>
          <a:p>
            <a:pPr algn="ctr"/>
            <a:r>
              <a:rPr lang="es-AR" sz="1600" b="1" dirty="0">
                <a:solidFill>
                  <a:schemeClr val="accent1">
                    <a:lumMod val="75000"/>
                  </a:schemeClr>
                </a:solidFill>
              </a:rPr>
              <a:t>EXCLUSIONES</a:t>
            </a:r>
          </a:p>
          <a:p>
            <a:pPr algn="ctr"/>
            <a:r>
              <a:rPr lang="es-AR" sz="1600" b="1" dirty="0">
                <a:solidFill>
                  <a:schemeClr val="accent1">
                    <a:lumMod val="75000"/>
                  </a:schemeClr>
                </a:solidFill>
              </a:rPr>
              <a:t>DE LA LCT</a:t>
            </a:r>
          </a:p>
        </p:txBody>
      </p:sp>
      <p:sp>
        <p:nvSpPr>
          <p:cNvPr id="8" name="CuadroTexto 7">
            <a:extLst>
              <a:ext uri="{FF2B5EF4-FFF2-40B4-BE49-F238E27FC236}">
                <a16:creationId xmlns:a16="http://schemas.microsoft.com/office/drawing/2014/main" id="{08C2B767-105D-A664-9881-ECEF5608120A}"/>
              </a:ext>
            </a:extLst>
          </p:cNvPr>
          <p:cNvSpPr txBox="1"/>
          <p:nvPr/>
        </p:nvSpPr>
        <p:spPr>
          <a:xfrm>
            <a:off x="2997583" y="1468849"/>
            <a:ext cx="5879688" cy="338554"/>
          </a:xfrm>
          <a:prstGeom prst="rect">
            <a:avLst/>
          </a:prstGeom>
          <a:noFill/>
          <a:ln>
            <a:solidFill>
              <a:schemeClr val="tx1"/>
            </a:solidFill>
          </a:ln>
        </p:spPr>
        <p:txBody>
          <a:bodyPr wrap="none" rtlCol="0">
            <a:spAutoFit/>
          </a:bodyPr>
          <a:lstStyle/>
          <a:p>
            <a:pPr algn="ctr"/>
            <a:r>
              <a:rPr lang="es-AR" sz="1600" b="1" dirty="0"/>
              <a:t>Contratos de obra – servicios – agencia – transporte – fletes (CCCN)</a:t>
            </a:r>
          </a:p>
        </p:txBody>
      </p:sp>
      <p:cxnSp>
        <p:nvCxnSpPr>
          <p:cNvPr id="9" name="Conector recto 8">
            <a:extLst>
              <a:ext uri="{FF2B5EF4-FFF2-40B4-BE49-F238E27FC236}">
                <a16:creationId xmlns:a16="http://schemas.microsoft.com/office/drawing/2014/main" id="{0749B68B-6A72-5E0C-178A-6105F25B8971}"/>
              </a:ext>
            </a:extLst>
          </p:cNvPr>
          <p:cNvCxnSpPr>
            <a:cxnSpLocks/>
            <a:stCxn id="7" idx="3"/>
            <a:endCxn id="8" idx="1"/>
          </p:cNvCxnSpPr>
          <p:nvPr/>
        </p:nvCxnSpPr>
        <p:spPr>
          <a:xfrm flipV="1">
            <a:off x="2448273" y="1638126"/>
            <a:ext cx="549310" cy="730154"/>
          </a:xfrm>
          <a:prstGeom prst="line">
            <a:avLst/>
          </a:prstGeom>
        </p:spPr>
        <p:style>
          <a:lnRef idx="1">
            <a:schemeClr val="dk1"/>
          </a:lnRef>
          <a:fillRef idx="0">
            <a:schemeClr val="dk1"/>
          </a:fillRef>
          <a:effectRef idx="0">
            <a:schemeClr val="dk1"/>
          </a:effectRef>
          <a:fontRef idx="minor">
            <a:schemeClr val="tx1"/>
          </a:fontRef>
        </p:style>
      </p:cxnSp>
      <p:sp>
        <p:nvSpPr>
          <p:cNvPr id="10" name="CuadroTexto 9">
            <a:extLst>
              <a:ext uri="{FF2B5EF4-FFF2-40B4-BE49-F238E27FC236}">
                <a16:creationId xmlns:a16="http://schemas.microsoft.com/office/drawing/2014/main" id="{893832DB-5A14-3E98-7C6F-490FC2032731}"/>
              </a:ext>
            </a:extLst>
          </p:cNvPr>
          <p:cNvSpPr txBox="1"/>
          <p:nvPr/>
        </p:nvSpPr>
        <p:spPr>
          <a:xfrm>
            <a:off x="3028426" y="1926044"/>
            <a:ext cx="5193922" cy="338554"/>
          </a:xfrm>
          <a:prstGeom prst="rect">
            <a:avLst/>
          </a:prstGeom>
          <a:noFill/>
          <a:ln>
            <a:solidFill>
              <a:schemeClr val="tx1"/>
            </a:solidFill>
          </a:ln>
        </p:spPr>
        <p:txBody>
          <a:bodyPr wrap="none" rtlCol="0">
            <a:spAutoFit/>
          </a:bodyPr>
          <a:lstStyle/>
          <a:p>
            <a:pPr algn="ctr"/>
            <a:r>
              <a:rPr lang="es-AR" sz="1600" b="1" dirty="0"/>
              <a:t>Trabajadores independientes con colaboradores (art 97 LB)</a:t>
            </a:r>
          </a:p>
        </p:txBody>
      </p:sp>
      <p:sp>
        <p:nvSpPr>
          <p:cNvPr id="11" name="CuadroTexto 10">
            <a:extLst>
              <a:ext uri="{FF2B5EF4-FFF2-40B4-BE49-F238E27FC236}">
                <a16:creationId xmlns:a16="http://schemas.microsoft.com/office/drawing/2014/main" id="{8389B269-69D8-985A-DFEB-7E92CE755A10}"/>
              </a:ext>
            </a:extLst>
          </p:cNvPr>
          <p:cNvSpPr txBox="1"/>
          <p:nvPr/>
        </p:nvSpPr>
        <p:spPr>
          <a:xfrm>
            <a:off x="3053971" y="2368732"/>
            <a:ext cx="4344587" cy="369332"/>
          </a:xfrm>
          <a:prstGeom prst="rect">
            <a:avLst/>
          </a:prstGeom>
          <a:noFill/>
          <a:ln w="28575">
            <a:solidFill>
              <a:srgbClr val="FF0000"/>
            </a:solidFill>
          </a:ln>
        </p:spPr>
        <p:txBody>
          <a:bodyPr wrap="none" rtlCol="0">
            <a:spAutoFit/>
          </a:bodyPr>
          <a:lstStyle/>
          <a:p>
            <a:pPr algn="ctr"/>
            <a:r>
              <a:rPr lang="es-AR" b="1" dirty="0">
                <a:solidFill>
                  <a:srgbClr val="FF0000"/>
                </a:solidFill>
              </a:rPr>
              <a:t>Prestadores independientes de plataformas</a:t>
            </a:r>
          </a:p>
        </p:txBody>
      </p:sp>
      <p:sp>
        <p:nvSpPr>
          <p:cNvPr id="12" name="CuadroTexto 11">
            <a:extLst>
              <a:ext uri="{FF2B5EF4-FFF2-40B4-BE49-F238E27FC236}">
                <a16:creationId xmlns:a16="http://schemas.microsoft.com/office/drawing/2014/main" id="{0D989931-6DB9-7668-AA48-7D3ED9AE21FD}"/>
              </a:ext>
            </a:extLst>
          </p:cNvPr>
          <p:cNvSpPr txBox="1"/>
          <p:nvPr/>
        </p:nvSpPr>
        <p:spPr>
          <a:xfrm>
            <a:off x="3060452" y="2851705"/>
            <a:ext cx="3050194" cy="338554"/>
          </a:xfrm>
          <a:prstGeom prst="rect">
            <a:avLst/>
          </a:prstGeom>
          <a:noFill/>
          <a:ln>
            <a:solidFill>
              <a:schemeClr val="tx1"/>
            </a:solidFill>
          </a:ln>
        </p:spPr>
        <p:txBody>
          <a:bodyPr wrap="none" rtlCol="0">
            <a:spAutoFit/>
          </a:bodyPr>
          <a:lstStyle/>
          <a:p>
            <a:pPr algn="ctr"/>
            <a:r>
              <a:rPr lang="es-AR" sz="1600" b="1" dirty="0"/>
              <a:t>Personal embarcado (Ley 20,094) </a:t>
            </a:r>
          </a:p>
        </p:txBody>
      </p:sp>
      <p:sp>
        <p:nvSpPr>
          <p:cNvPr id="13" name="CuadroTexto 12">
            <a:extLst>
              <a:ext uri="{FF2B5EF4-FFF2-40B4-BE49-F238E27FC236}">
                <a16:creationId xmlns:a16="http://schemas.microsoft.com/office/drawing/2014/main" id="{19769B0B-C530-8E8A-DEED-1399436E4E19}"/>
              </a:ext>
            </a:extLst>
          </p:cNvPr>
          <p:cNvSpPr txBox="1"/>
          <p:nvPr/>
        </p:nvSpPr>
        <p:spPr>
          <a:xfrm>
            <a:off x="3069261" y="3308906"/>
            <a:ext cx="2930995" cy="338554"/>
          </a:xfrm>
          <a:prstGeom prst="rect">
            <a:avLst/>
          </a:prstGeom>
          <a:noFill/>
          <a:ln>
            <a:solidFill>
              <a:schemeClr val="tx1"/>
            </a:solidFill>
          </a:ln>
        </p:spPr>
        <p:txBody>
          <a:bodyPr wrap="none" rtlCol="0">
            <a:spAutoFit/>
          </a:bodyPr>
          <a:lstStyle/>
          <a:p>
            <a:pPr algn="ctr"/>
            <a:r>
              <a:rPr lang="es-AR" sz="1600" b="1" dirty="0"/>
              <a:t>Personas privadas de su libertad</a:t>
            </a:r>
          </a:p>
        </p:txBody>
      </p:sp>
      <p:cxnSp>
        <p:nvCxnSpPr>
          <p:cNvPr id="16" name="Conector recto 15">
            <a:extLst>
              <a:ext uri="{FF2B5EF4-FFF2-40B4-BE49-F238E27FC236}">
                <a16:creationId xmlns:a16="http://schemas.microsoft.com/office/drawing/2014/main" id="{F9C7787A-FFD0-7090-69B0-7AA4DB3BE1F0}"/>
              </a:ext>
            </a:extLst>
          </p:cNvPr>
          <p:cNvCxnSpPr>
            <a:cxnSpLocks/>
            <a:stCxn id="7" idx="3"/>
            <a:endCxn id="10" idx="1"/>
          </p:cNvCxnSpPr>
          <p:nvPr/>
        </p:nvCxnSpPr>
        <p:spPr>
          <a:xfrm flipV="1">
            <a:off x="2448273" y="2095321"/>
            <a:ext cx="580153" cy="272959"/>
          </a:xfrm>
          <a:prstGeom prst="line">
            <a:avLst/>
          </a:prstGeom>
        </p:spPr>
        <p:style>
          <a:lnRef idx="1">
            <a:schemeClr val="dk1"/>
          </a:lnRef>
          <a:fillRef idx="0">
            <a:schemeClr val="dk1"/>
          </a:fillRef>
          <a:effectRef idx="0">
            <a:schemeClr val="dk1"/>
          </a:effectRef>
          <a:fontRef idx="minor">
            <a:schemeClr val="tx1"/>
          </a:fontRef>
        </p:style>
      </p:cxnSp>
      <p:cxnSp>
        <p:nvCxnSpPr>
          <p:cNvPr id="21" name="Conector recto 20">
            <a:extLst>
              <a:ext uri="{FF2B5EF4-FFF2-40B4-BE49-F238E27FC236}">
                <a16:creationId xmlns:a16="http://schemas.microsoft.com/office/drawing/2014/main" id="{64970423-D750-C2E9-ACD9-08E79FE2D797}"/>
              </a:ext>
            </a:extLst>
          </p:cNvPr>
          <p:cNvCxnSpPr>
            <a:cxnSpLocks/>
            <a:stCxn id="7" idx="3"/>
            <a:endCxn id="11" idx="1"/>
          </p:cNvCxnSpPr>
          <p:nvPr/>
        </p:nvCxnSpPr>
        <p:spPr>
          <a:xfrm>
            <a:off x="2448273" y="2368280"/>
            <a:ext cx="605698" cy="185118"/>
          </a:xfrm>
          <a:prstGeom prst="line">
            <a:avLst/>
          </a:prstGeom>
        </p:spPr>
        <p:style>
          <a:lnRef idx="1">
            <a:schemeClr val="dk1"/>
          </a:lnRef>
          <a:fillRef idx="0">
            <a:schemeClr val="dk1"/>
          </a:fillRef>
          <a:effectRef idx="0">
            <a:schemeClr val="dk1"/>
          </a:effectRef>
          <a:fontRef idx="minor">
            <a:schemeClr val="tx1"/>
          </a:fontRef>
        </p:style>
      </p:cxnSp>
      <p:cxnSp>
        <p:nvCxnSpPr>
          <p:cNvPr id="26" name="Conector recto 25">
            <a:extLst>
              <a:ext uri="{FF2B5EF4-FFF2-40B4-BE49-F238E27FC236}">
                <a16:creationId xmlns:a16="http://schemas.microsoft.com/office/drawing/2014/main" id="{21BA508C-7A95-12B3-8448-C3FA227BC3F0}"/>
              </a:ext>
            </a:extLst>
          </p:cNvPr>
          <p:cNvCxnSpPr>
            <a:cxnSpLocks/>
            <a:stCxn id="7" idx="3"/>
            <a:endCxn id="12" idx="1"/>
          </p:cNvCxnSpPr>
          <p:nvPr/>
        </p:nvCxnSpPr>
        <p:spPr>
          <a:xfrm>
            <a:off x="2448273" y="2368280"/>
            <a:ext cx="612179" cy="652702"/>
          </a:xfrm>
          <a:prstGeom prst="line">
            <a:avLst/>
          </a:prstGeom>
        </p:spPr>
        <p:style>
          <a:lnRef idx="1">
            <a:schemeClr val="dk1"/>
          </a:lnRef>
          <a:fillRef idx="0">
            <a:schemeClr val="dk1"/>
          </a:fillRef>
          <a:effectRef idx="0">
            <a:schemeClr val="dk1"/>
          </a:effectRef>
          <a:fontRef idx="minor">
            <a:schemeClr val="tx1"/>
          </a:fontRef>
        </p:style>
      </p:cxnSp>
      <p:cxnSp>
        <p:nvCxnSpPr>
          <p:cNvPr id="29" name="Conector recto 28">
            <a:extLst>
              <a:ext uri="{FF2B5EF4-FFF2-40B4-BE49-F238E27FC236}">
                <a16:creationId xmlns:a16="http://schemas.microsoft.com/office/drawing/2014/main" id="{B487EDFF-4CEA-7DEB-AF1E-ACF8E06DE508}"/>
              </a:ext>
            </a:extLst>
          </p:cNvPr>
          <p:cNvCxnSpPr>
            <a:cxnSpLocks/>
            <a:stCxn id="7" idx="3"/>
            <a:endCxn id="13" idx="1"/>
          </p:cNvCxnSpPr>
          <p:nvPr/>
        </p:nvCxnSpPr>
        <p:spPr>
          <a:xfrm>
            <a:off x="2448273" y="2368280"/>
            <a:ext cx="620988" cy="1109903"/>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0049080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B8B041-5378-4D8F-74F3-032F4CE3C39A}"/>
            </a:ext>
          </a:extLst>
        </p:cNvPr>
        <p:cNvGrpSpPr/>
        <p:nvPr/>
      </p:nvGrpSpPr>
      <p:grpSpPr>
        <a:xfrm>
          <a:off x="0" y="0"/>
          <a:ext cx="0" cy="0"/>
          <a:chOff x="0" y="0"/>
          <a:chExt cx="0" cy="0"/>
        </a:xfrm>
      </p:grpSpPr>
      <p:sp>
        <p:nvSpPr>
          <p:cNvPr id="2" name="Rectángulo: esquinas redondeadas 1">
            <a:extLst>
              <a:ext uri="{FF2B5EF4-FFF2-40B4-BE49-F238E27FC236}">
                <a16:creationId xmlns:a16="http://schemas.microsoft.com/office/drawing/2014/main" id="{77218C67-E9A4-4753-84D8-13C5D684BB93}"/>
              </a:ext>
            </a:extLst>
          </p:cNvPr>
          <p:cNvSpPr/>
          <p:nvPr/>
        </p:nvSpPr>
        <p:spPr>
          <a:xfrm>
            <a:off x="3643085" y="130628"/>
            <a:ext cx="4920342" cy="551789"/>
          </a:xfrm>
          <a:prstGeom prst="roundRect">
            <a:avLst/>
          </a:prstGeom>
          <a:noFill/>
          <a:ln w="254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wrap="square" lIns="90000" tIns="72000" bIns="72000" rtlCol="0" anchor="ctr"/>
          <a:lstStyle/>
          <a:p>
            <a:pPr algn="ctr"/>
            <a:r>
              <a:rPr lang="es-AR" sz="2400" b="1" dirty="0">
                <a:solidFill>
                  <a:srgbClr val="FF0000"/>
                </a:solidFill>
                <a:effectLst>
                  <a:outerShdw blurRad="38100" dist="38100" dir="2700000" algn="tl">
                    <a:srgbClr val="000000">
                      <a:alpha val="43137"/>
                    </a:srgbClr>
                  </a:outerShdw>
                </a:effectLst>
                <a:latin typeface="+mj-lt"/>
              </a:rPr>
              <a:t>LA LEY DE MODERNIZACIÓN LABORAL</a:t>
            </a:r>
          </a:p>
        </p:txBody>
      </p:sp>
      <p:sp>
        <p:nvSpPr>
          <p:cNvPr id="8" name="CuadroTexto 7">
            <a:extLst>
              <a:ext uri="{FF2B5EF4-FFF2-40B4-BE49-F238E27FC236}">
                <a16:creationId xmlns:a16="http://schemas.microsoft.com/office/drawing/2014/main" id="{52B50976-3BE3-47EF-4FBE-13EE344AE94B}"/>
              </a:ext>
            </a:extLst>
          </p:cNvPr>
          <p:cNvSpPr txBox="1"/>
          <p:nvPr/>
        </p:nvSpPr>
        <p:spPr>
          <a:xfrm>
            <a:off x="82550" y="5005286"/>
            <a:ext cx="11615964" cy="1815882"/>
          </a:xfrm>
          <a:prstGeom prst="rect">
            <a:avLst/>
          </a:prstGeom>
          <a:noFill/>
          <a:ln>
            <a:solidFill>
              <a:schemeClr val="tx1"/>
            </a:solidFill>
          </a:ln>
        </p:spPr>
        <p:txBody>
          <a:bodyPr wrap="square">
            <a:spAutoFit/>
          </a:bodyPr>
          <a:lstStyle/>
          <a:p>
            <a:pPr algn="just"/>
            <a:r>
              <a:rPr lang="es-MX" sz="800" dirty="0"/>
              <a:t>Artículo 58.- Objeto. </a:t>
            </a:r>
            <a:r>
              <a:rPr lang="es-MX" sz="800" b="1" dirty="0"/>
              <a:t>Créanse los Fondos de Asistencia Laboral</a:t>
            </a:r>
            <a:r>
              <a:rPr lang="es-MX" sz="800" dirty="0"/>
              <a:t> destinados exclusivamente a coadyuvar al cumplimiento de las obligaciones y pagos que se estipulen conforme los artículos 95, 212 párrafos segundo, tercero y cuarto, 232, 233, 241, 245, 246, 247, 248, 250 y 254 de la Ley de Contrato de Trabajo </a:t>
            </a:r>
            <a:r>
              <a:rPr lang="es-MX" sz="800" dirty="0" err="1"/>
              <a:t>N°</a:t>
            </a:r>
            <a:r>
              <a:rPr lang="es-MX" sz="800" dirty="0"/>
              <a:t> 20.744 (</a:t>
            </a:r>
            <a:r>
              <a:rPr lang="es-MX" sz="800" dirty="0" err="1"/>
              <a:t>t.o</a:t>
            </a:r>
            <a:r>
              <a:rPr lang="es-MX" sz="800" dirty="0"/>
              <a:t>. 1976) y sus modificaciones, y de las indemnizaciones reparadoras de preaviso, integración, y despido, previstas en los estatutos profesionales, por parte de los empleadores del sector privado, incluso las previstas en la Ley del Régimen de Trabajo Agrario </a:t>
            </a:r>
            <a:r>
              <a:rPr lang="es-MX" sz="800" dirty="0" err="1"/>
              <a:t>N°</a:t>
            </a:r>
            <a:r>
              <a:rPr lang="es-MX" sz="800" dirty="0"/>
              <a:t> 26.727 y sus modificaciones. Adicionalmente, cuando las condiciones económico-financieras de los citados fondos lo permitan y se encuentre garantizada la cobertura mínima que establezca la reglamentación, la Secretaría de Trabajo, Empleo y Seguridad Social del Ministerio de Capital Humano, en forma conjunta con el Ministerio de Economía, podrán autorizar la ampliación de las indemnizaciones laborales que puedan ser cubiertas por los fondos. Los referidos fondos sólo podrán prestar cobertura respecto de trabajadores registrados con una antelación no menor a doce (12) meses de la fecha de la extinción de la relación laboral. En ningún caso y bajo ninguna circunstancia prestarán cobertura respecto de trabajadores no registrados. El presente régimen no modifica, sustituye, ni altera el régimen indemnizatorio. Se encuentran excluidos del presente régimen las relaciones laborales regidas por las leyes 22.250 y su modificatoria y 26.844 y sus modificaciones.</a:t>
            </a:r>
          </a:p>
          <a:p>
            <a:pPr algn="just"/>
            <a:endParaRPr lang="es-MX" sz="800" dirty="0"/>
          </a:p>
          <a:p>
            <a:pPr algn="just"/>
            <a:r>
              <a:rPr lang="es-MX" sz="800" dirty="0"/>
              <a:t>Artículo 60.- Contribución.</a:t>
            </a:r>
            <a:r>
              <a:rPr lang="es-MX" sz="800" b="1" dirty="0"/>
              <a:t> Las cuentas de los Fondos de Asistencia Laboral</a:t>
            </a:r>
            <a:r>
              <a:rPr lang="es-MX" sz="800" dirty="0"/>
              <a:t> se conformarán con una contribución mensual obligatoria del uno por ciento (1%) para las grandes empresas y dos coma cinco por ciento (2,5%) para las Micro, Pequeñas y Medianas Empresas, de acuerdo a lo previsto en la ley 24.467 y sus modificatorias, de las remuneraciones que se toman como base para el cálculo de las contribuciones patronales con destino al Sistema Integrado Previsional Argentino (SIPA) de cada trabajador. Los porcentajes de las cuentas de los Fondos de Asistencia podrán incrementarse hasta el uno coma cinco por ciento (1,5%) para las grandes empresas y hasta el tres por ciento (3%) para las Micro, Pequeñas y Medianas Empresas de las remuneraciones que se toman como base para el cálculo de las contribuciones patronales con destino al Sistema Integrado Previsional Argentino (SIPA) de cada trabajador, cuando así lo disponga el Poder Ejecutivo nacional atendiendo al cumplimiento de las metas asociadas a las políticas de equilibrio fiscal, previa aprobación de la Comisión Bicameral de Control de Fondos de la Seguridad Social del Honorable Congreso de la Nación. Las sumas correspondientes serán integradas mensualmente por el empleador en oportunidad de declarar y abonar los aportes y contribuciones patronales. En </a:t>
            </a:r>
            <a:r>
              <a:rPr lang="es-MX" sz="800" dirty="0" err="1"/>
              <a:t>pos</a:t>
            </a:r>
            <a:r>
              <a:rPr lang="es-MX" sz="800" dirty="0"/>
              <a:t> de la simplificación y la facilitación del costo de cumplimiento, los pagos correspondientes a los importes ingresados al Fondo de Asistencia Laboral serán canalizados a través de la Agencia de Recaudación y Control Aduanero (ARCA), organismo descentralizado actuante en la órbita del Ministerio de Economía, que actuará únicamente como agente de derivación, sin asumir responsabilidad alguna por la eventual falta de pago, disponibilidad o insuficiencia de la cuenta individual.</a:t>
            </a:r>
          </a:p>
        </p:txBody>
      </p:sp>
      <p:sp>
        <p:nvSpPr>
          <p:cNvPr id="9" name="CuadroTexto 8">
            <a:extLst>
              <a:ext uri="{FF2B5EF4-FFF2-40B4-BE49-F238E27FC236}">
                <a16:creationId xmlns:a16="http://schemas.microsoft.com/office/drawing/2014/main" id="{E24C335D-0BCA-3B4A-2B2C-C4A0D33FAAAF}"/>
              </a:ext>
            </a:extLst>
          </p:cNvPr>
          <p:cNvSpPr txBox="1"/>
          <p:nvPr/>
        </p:nvSpPr>
        <p:spPr>
          <a:xfrm>
            <a:off x="3716374" y="1125838"/>
            <a:ext cx="3146631" cy="400110"/>
          </a:xfrm>
          <a:prstGeom prst="rect">
            <a:avLst/>
          </a:prstGeom>
          <a:noFill/>
          <a:ln>
            <a:solidFill>
              <a:schemeClr val="tx1"/>
            </a:solidFill>
          </a:ln>
        </p:spPr>
        <p:txBody>
          <a:bodyPr wrap="none" rtlCol="0">
            <a:spAutoFit/>
          </a:bodyPr>
          <a:lstStyle>
            <a:defPPr>
              <a:defRPr lang="es-AR"/>
            </a:defPPr>
            <a:lvl1pPr algn="ctr">
              <a:defRPr b="1">
                <a:solidFill>
                  <a:schemeClr val="accent1">
                    <a:lumMod val="75000"/>
                  </a:schemeClr>
                </a:solidFill>
              </a:defRPr>
            </a:lvl1pPr>
          </a:lstStyle>
          <a:p>
            <a:r>
              <a:rPr lang="es-AR" sz="2000" dirty="0"/>
              <a:t>Fondo de Asistencia Laboral</a:t>
            </a:r>
          </a:p>
        </p:txBody>
      </p:sp>
      <p:sp>
        <p:nvSpPr>
          <p:cNvPr id="10" name="CuadroTexto 9">
            <a:extLst>
              <a:ext uri="{FF2B5EF4-FFF2-40B4-BE49-F238E27FC236}">
                <a16:creationId xmlns:a16="http://schemas.microsoft.com/office/drawing/2014/main" id="{47093D43-F130-B54D-4E15-C95BB99E1140}"/>
              </a:ext>
            </a:extLst>
          </p:cNvPr>
          <p:cNvSpPr txBox="1"/>
          <p:nvPr/>
        </p:nvSpPr>
        <p:spPr>
          <a:xfrm>
            <a:off x="1453040" y="1725418"/>
            <a:ext cx="8435258" cy="3200876"/>
          </a:xfrm>
          <a:prstGeom prst="rect">
            <a:avLst/>
          </a:prstGeom>
          <a:noFill/>
          <a:ln>
            <a:noFill/>
          </a:ln>
        </p:spPr>
        <p:txBody>
          <a:bodyPr wrap="none" rtlCol="0">
            <a:spAutoFit/>
          </a:bodyPr>
          <a:lstStyle/>
          <a:p>
            <a:pPr marL="285750" indent="-285750">
              <a:buFont typeface="Arial" panose="020B0604020202020204" pitchFamily="34" charset="0"/>
              <a:buChar char="•"/>
            </a:pPr>
            <a:r>
              <a:rPr lang="es-AR" b="1" dirty="0">
                <a:solidFill>
                  <a:srgbClr val="FF0000"/>
                </a:solidFill>
              </a:rPr>
              <a:t>Vigencia a partir del 1 de junio de 2026 prorrogable por 6 meses. Dictado conjunto </a:t>
            </a:r>
            <a:br>
              <a:rPr lang="es-AR" b="1" dirty="0">
                <a:solidFill>
                  <a:srgbClr val="FF0000"/>
                </a:solidFill>
              </a:rPr>
            </a:br>
            <a:r>
              <a:rPr lang="es-AR" b="1" dirty="0">
                <a:solidFill>
                  <a:srgbClr val="FF0000"/>
                </a:solidFill>
              </a:rPr>
              <a:t>de la reglamentación.</a:t>
            </a:r>
          </a:p>
          <a:p>
            <a:pPr marL="285750" indent="-285750">
              <a:buFont typeface="Arial" panose="020B0604020202020204" pitchFamily="34" charset="0"/>
              <a:buChar char="•"/>
            </a:pPr>
            <a:r>
              <a:rPr lang="es-AR" sz="1600" b="1" dirty="0"/>
              <a:t>Pago de Preaviso: integración del mes de despido indemnizaciones de antes 232, 233, 241,</a:t>
            </a:r>
            <a:br>
              <a:rPr lang="es-AR" sz="1600" b="1" dirty="0"/>
            </a:br>
            <a:r>
              <a:rPr lang="es-AR" sz="1600" b="1" dirty="0"/>
              <a:t>246, 247, 248, 250, 254 y art 292, párrafos 2, 3 y 4.</a:t>
            </a:r>
          </a:p>
          <a:p>
            <a:pPr marL="285750" indent="-285750">
              <a:buFont typeface="Arial" panose="020B0604020202020204" pitchFamily="34" charset="0"/>
              <a:buChar char="•"/>
            </a:pPr>
            <a:r>
              <a:rPr lang="es-AR" sz="1600" b="1" dirty="0"/>
              <a:t>Conformación de cuota por empresa: fondos habilitados por la Comisión Nacional de Valores.</a:t>
            </a:r>
          </a:p>
          <a:p>
            <a:pPr marL="285750" indent="-285750">
              <a:buFont typeface="Arial" panose="020B0604020202020204" pitchFamily="34" charset="0"/>
              <a:buChar char="•"/>
            </a:pPr>
            <a:r>
              <a:rPr lang="es-AR" b="1" dirty="0">
                <a:solidFill>
                  <a:srgbClr val="FF0000"/>
                </a:solidFill>
              </a:rPr>
              <a:t>Contribución del empleador: </a:t>
            </a:r>
            <a:r>
              <a:rPr lang="es-MX" b="1" dirty="0">
                <a:solidFill>
                  <a:srgbClr val="FF0000"/>
                </a:solidFill>
              </a:rPr>
              <a:t>(1,5%) para las grandes empresas (3%) para las Micro, </a:t>
            </a:r>
            <a:br>
              <a:rPr lang="es-MX" b="1" dirty="0">
                <a:solidFill>
                  <a:srgbClr val="FF0000"/>
                </a:solidFill>
              </a:rPr>
            </a:br>
            <a:r>
              <a:rPr lang="es-MX" b="1" dirty="0" err="1">
                <a:solidFill>
                  <a:srgbClr val="FF0000"/>
                </a:solidFill>
              </a:rPr>
              <a:t>PyMES</a:t>
            </a:r>
            <a:r>
              <a:rPr lang="es-MX" b="1" dirty="0">
                <a:solidFill>
                  <a:srgbClr val="FF0000"/>
                </a:solidFill>
              </a:rPr>
              <a:t>. </a:t>
            </a:r>
          </a:p>
          <a:p>
            <a:pPr marL="285750" indent="-285750">
              <a:buFont typeface="Arial" panose="020B0604020202020204" pitchFamily="34" charset="0"/>
              <a:buChar char="•"/>
            </a:pPr>
            <a:r>
              <a:rPr lang="es-MX" b="1" dirty="0">
                <a:solidFill>
                  <a:srgbClr val="FF0000"/>
                </a:solidFill>
              </a:rPr>
              <a:t>La capitalización deberá contar con un lapso mínimo de 12 meses.</a:t>
            </a:r>
          </a:p>
          <a:p>
            <a:pPr marL="285750" indent="-285750">
              <a:buFont typeface="Arial" panose="020B0604020202020204" pitchFamily="34" charset="0"/>
              <a:buChar char="•"/>
            </a:pPr>
            <a:r>
              <a:rPr lang="es-AR" sz="1600" b="1" dirty="0"/>
              <a:t>Antigüedad mínima: 6 meses.</a:t>
            </a:r>
          </a:p>
          <a:p>
            <a:pPr marL="285750" indent="-285750">
              <a:buFont typeface="Arial" panose="020B0604020202020204" pitchFamily="34" charset="0"/>
              <a:buChar char="•"/>
            </a:pPr>
            <a:r>
              <a:rPr lang="es-AR" sz="1600" b="1" dirty="0"/>
              <a:t>Responsabilidad Solidaria del empleador por la integración del pago legal.</a:t>
            </a:r>
          </a:p>
          <a:p>
            <a:pPr marL="285750" indent="-285750">
              <a:buFont typeface="Arial" panose="020B0604020202020204" pitchFamily="34" charset="0"/>
              <a:buChar char="•"/>
            </a:pPr>
            <a:r>
              <a:rPr lang="es-AR" sz="1600" b="1" dirty="0"/>
              <a:t>Actividad de aplicación: Ministerio de Capital Humano, Secretaria de Trabajo, ARCA, Comisión</a:t>
            </a:r>
            <a:br>
              <a:rPr lang="es-AR" sz="1600" b="1" dirty="0"/>
            </a:br>
            <a:r>
              <a:rPr lang="es-AR" sz="1600" b="1" dirty="0"/>
              <a:t>Nacional de Valores y Ministerio de Economía.</a:t>
            </a:r>
          </a:p>
        </p:txBody>
      </p:sp>
      <p:sp>
        <p:nvSpPr>
          <p:cNvPr id="11" name="CuadroTexto 10">
            <a:extLst>
              <a:ext uri="{FF2B5EF4-FFF2-40B4-BE49-F238E27FC236}">
                <a16:creationId xmlns:a16="http://schemas.microsoft.com/office/drawing/2014/main" id="{BACADEC5-103E-0A36-67FD-9B47E6076DE5}"/>
              </a:ext>
            </a:extLst>
          </p:cNvPr>
          <p:cNvSpPr txBox="1"/>
          <p:nvPr/>
        </p:nvSpPr>
        <p:spPr>
          <a:xfrm>
            <a:off x="6961126" y="1158365"/>
            <a:ext cx="479235" cy="338554"/>
          </a:xfrm>
          <a:prstGeom prst="rect">
            <a:avLst/>
          </a:prstGeom>
          <a:noFill/>
          <a:ln>
            <a:solidFill>
              <a:schemeClr val="tx1"/>
            </a:solidFill>
          </a:ln>
        </p:spPr>
        <p:txBody>
          <a:bodyPr wrap="none" rtlCol="0">
            <a:spAutoFit/>
          </a:bodyPr>
          <a:lstStyle/>
          <a:p>
            <a:pPr algn="ctr"/>
            <a:r>
              <a:rPr lang="es-AR" sz="1600" b="1" dirty="0"/>
              <a:t>FAL</a:t>
            </a:r>
          </a:p>
        </p:txBody>
      </p:sp>
    </p:spTree>
    <p:extLst>
      <p:ext uri="{BB962C8B-B14F-4D97-AF65-F5344CB8AC3E}">
        <p14:creationId xmlns:p14="http://schemas.microsoft.com/office/powerpoint/2010/main" val="6031711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D50626-937C-3360-0647-65E71F0EACD8}"/>
            </a:ext>
          </a:extLst>
        </p:cNvPr>
        <p:cNvGrpSpPr/>
        <p:nvPr/>
      </p:nvGrpSpPr>
      <p:grpSpPr>
        <a:xfrm>
          <a:off x="0" y="0"/>
          <a:ext cx="0" cy="0"/>
          <a:chOff x="0" y="0"/>
          <a:chExt cx="0" cy="0"/>
        </a:xfrm>
      </p:grpSpPr>
      <p:sp>
        <p:nvSpPr>
          <p:cNvPr id="2" name="Rectángulo: esquinas redondeadas 1">
            <a:extLst>
              <a:ext uri="{FF2B5EF4-FFF2-40B4-BE49-F238E27FC236}">
                <a16:creationId xmlns:a16="http://schemas.microsoft.com/office/drawing/2014/main" id="{AC3CAEFC-D81B-B4FE-E067-F3480E5FAC61}"/>
              </a:ext>
            </a:extLst>
          </p:cNvPr>
          <p:cNvSpPr/>
          <p:nvPr/>
        </p:nvSpPr>
        <p:spPr>
          <a:xfrm>
            <a:off x="3643085" y="130628"/>
            <a:ext cx="4920342" cy="551789"/>
          </a:xfrm>
          <a:prstGeom prst="roundRect">
            <a:avLst/>
          </a:prstGeom>
          <a:noFill/>
          <a:ln w="254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wrap="square" lIns="90000" tIns="72000" bIns="72000" rtlCol="0" anchor="ctr"/>
          <a:lstStyle/>
          <a:p>
            <a:pPr algn="ctr"/>
            <a:r>
              <a:rPr lang="es-AR" sz="2400" b="1" dirty="0">
                <a:solidFill>
                  <a:srgbClr val="FF0000"/>
                </a:solidFill>
                <a:effectLst>
                  <a:outerShdw blurRad="38100" dist="38100" dir="2700000" algn="tl">
                    <a:srgbClr val="000000">
                      <a:alpha val="43137"/>
                    </a:srgbClr>
                  </a:outerShdw>
                </a:effectLst>
                <a:latin typeface="+mj-lt"/>
              </a:rPr>
              <a:t>LA LEY DE MODERNIZACIÓN LABORAL</a:t>
            </a:r>
          </a:p>
        </p:txBody>
      </p:sp>
      <p:sp>
        <p:nvSpPr>
          <p:cNvPr id="6" name="CuadroTexto 5">
            <a:extLst>
              <a:ext uri="{FF2B5EF4-FFF2-40B4-BE49-F238E27FC236}">
                <a16:creationId xmlns:a16="http://schemas.microsoft.com/office/drawing/2014/main" id="{92F7FF7C-26C6-BB4A-113B-6A4891B5EC11}"/>
              </a:ext>
            </a:extLst>
          </p:cNvPr>
          <p:cNvSpPr txBox="1"/>
          <p:nvPr/>
        </p:nvSpPr>
        <p:spPr>
          <a:xfrm>
            <a:off x="3096531" y="5745395"/>
            <a:ext cx="6013450" cy="1077218"/>
          </a:xfrm>
          <a:prstGeom prst="rect">
            <a:avLst/>
          </a:prstGeom>
          <a:noFill/>
          <a:ln>
            <a:solidFill>
              <a:schemeClr val="tx1"/>
            </a:solidFill>
          </a:ln>
        </p:spPr>
        <p:txBody>
          <a:bodyPr wrap="square">
            <a:spAutoFit/>
          </a:bodyPr>
          <a:lstStyle/>
          <a:p>
            <a:pPr algn="just"/>
            <a:r>
              <a:rPr lang="es-AR" sz="800" dirty="0"/>
              <a:t>Artículo 42.- </a:t>
            </a:r>
            <a:r>
              <a:rPr lang="es-AR" sz="800" b="1" dirty="0" err="1"/>
              <a:t>Sustitúyese</a:t>
            </a:r>
            <a:r>
              <a:rPr lang="es-AR" sz="800" b="1" dirty="0"/>
              <a:t> el artículo 197 bis</a:t>
            </a:r>
            <a:r>
              <a:rPr lang="es-AR" sz="800" dirty="0"/>
              <a:t> de la Ley de Contrato de Trabajo </a:t>
            </a:r>
            <a:r>
              <a:rPr lang="es-AR" sz="800" dirty="0" err="1"/>
              <a:t>N°</a:t>
            </a:r>
            <a:r>
              <a:rPr lang="es-AR" sz="800" dirty="0"/>
              <a:t> 20.744 (</a:t>
            </a:r>
            <a:r>
              <a:rPr lang="es-AR" sz="800" dirty="0" err="1"/>
              <a:t>t.o</a:t>
            </a:r>
            <a:r>
              <a:rPr lang="es-AR" sz="800" dirty="0"/>
              <a:t>. 1976) y sus modificaciones, por el siguiente:</a:t>
            </a:r>
          </a:p>
          <a:p>
            <a:pPr algn="just"/>
            <a:r>
              <a:rPr lang="es-AR" sz="800" dirty="0"/>
              <a:t>Artículo 197 bis: El empleador y el trabajador podrán acordar voluntariamente un régimen de compensación de horas extraordinarias de trabajo, el cual deberá formalizarse por escrito, consignando la naturaleza voluntaria de la prestación de horas extras y sus límites, especificando el modo de funcionamiento del sistema y estableciendo un método eficiente de control que permita a ambas partes registrar las horas efectivamente trabajadas y las horas disponibles para su goce por parte del trabajador. A tal efecto, se podrá disponer de un régimen de horas extras, banco de horas, francos compensatorios, entre otros institutos relativos a la jornada laboral.</a:t>
            </a:r>
          </a:p>
          <a:p>
            <a:pPr algn="just"/>
            <a:r>
              <a:rPr lang="es-AR" sz="800" dirty="0"/>
              <a:t>Dicho régimen, que podrá igualmente ser pactado por el empleador con la representación sindical en la empresa, deberá respetar los descansos mínimos legales, asegurando en todo momento la protección, beneficio e interés del trabajador.</a:t>
            </a:r>
          </a:p>
        </p:txBody>
      </p:sp>
      <p:sp>
        <p:nvSpPr>
          <p:cNvPr id="5" name="CuadroTexto 4">
            <a:extLst>
              <a:ext uri="{FF2B5EF4-FFF2-40B4-BE49-F238E27FC236}">
                <a16:creationId xmlns:a16="http://schemas.microsoft.com/office/drawing/2014/main" id="{6D6D21F8-74D8-4FF9-7D71-37FA25408E33}"/>
              </a:ext>
            </a:extLst>
          </p:cNvPr>
          <p:cNvSpPr txBox="1"/>
          <p:nvPr/>
        </p:nvSpPr>
        <p:spPr>
          <a:xfrm>
            <a:off x="2034981" y="2265323"/>
            <a:ext cx="1854847" cy="584775"/>
          </a:xfrm>
          <a:prstGeom prst="rect">
            <a:avLst/>
          </a:prstGeom>
          <a:noFill/>
          <a:ln>
            <a:solidFill>
              <a:schemeClr val="tx1"/>
            </a:solidFill>
          </a:ln>
        </p:spPr>
        <p:txBody>
          <a:bodyPr wrap="square" rtlCol="0">
            <a:spAutoFit/>
          </a:bodyPr>
          <a:lstStyle/>
          <a:p>
            <a:pPr algn="ctr"/>
            <a:r>
              <a:rPr lang="es-AR" sz="1600" b="1" dirty="0">
                <a:solidFill>
                  <a:schemeClr val="accent1">
                    <a:lumMod val="75000"/>
                  </a:schemeClr>
                </a:solidFill>
              </a:rPr>
              <a:t>HORAS EXTRAORDINARIAS</a:t>
            </a:r>
          </a:p>
        </p:txBody>
      </p:sp>
      <p:cxnSp>
        <p:nvCxnSpPr>
          <p:cNvPr id="7" name="Conector recto 6">
            <a:extLst>
              <a:ext uri="{FF2B5EF4-FFF2-40B4-BE49-F238E27FC236}">
                <a16:creationId xmlns:a16="http://schemas.microsoft.com/office/drawing/2014/main" id="{0170E8C2-FD18-9AA6-68AE-4F782860B0A9}"/>
              </a:ext>
            </a:extLst>
          </p:cNvPr>
          <p:cNvCxnSpPr>
            <a:cxnSpLocks/>
            <a:stCxn id="5" idx="3"/>
          </p:cNvCxnSpPr>
          <p:nvPr/>
        </p:nvCxnSpPr>
        <p:spPr>
          <a:xfrm flipV="1">
            <a:off x="3889828" y="2236836"/>
            <a:ext cx="390409" cy="320875"/>
          </a:xfrm>
          <a:prstGeom prst="line">
            <a:avLst/>
          </a:prstGeom>
        </p:spPr>
        <p:style>
          <a:lnRef idx="1">
            <a:schemeClr val="dk1"/>
          </a:lnRef>
          <a:fillRef idx="0">
            <a:schemeClr val="dk1"/>
          </a:fillRef>
          <a:effectRef idx="0">
            <a:schemeClr val="dk1"/>
          </a:effectRef>
          <a:fontRef idx="minor">
            <a:schemeClr val="tx1"/>
          </a:fontRef>
        </p:style>
      </p:cxnSp>
      <p:sp>
        <p:nvSpPr>
          <p:cNvPr id="8" name="CuadroTexto 7">
            <a:extLst>
              <a:ext uri="{FF2B5EF4-FFF2-40B4-BE49-F238E27FC236}">
                <a16:creationId xmlns:a16="http://schemas.microsoft.com/office/drawing/2014/main" id="{DAC7356B-E93A-AAF6-CF90-CFF28B32F6A6}"/>
              </a:ext>
            </a:extLst>
          </p:cNvPr>
          <p:cNvSpPr txBox="1"/>
          <p:nvPr/>
        </p:nvSpPr>
        <p:spPr>
          <a:xfrm>
            <a:off x="4282560" y="2050503"/>
            <a:ext cx="2277897" cy="338554"/>
          </a:xfrm>
          <a:prstGeom prst="rect">
            <a:avLst/>
          </a:prstGeom>
          <a:noFill/>
          <a:ln>
            <a:solidFill>
              <a:schemeClr val="tx1"/>
            </a:solidFill>
          </a:ln>
        </p:spPr>
        <p:txBody>
          <a:bodyPr wrap="square" rtlCol="0">
            <a:spAutoFit/>
          </a:bodyPr>
          <a:lstStyle/>
          <a:p>
            <a:pPr algn="ctr"/>
            <a:r>
              <a:rPr lang="es-AR" sz="1600" b="1" dirty="0"/>
              <a:t>Régimen general vigente</a:t>
            </a:r>
          </a:p>
        </p:txBody>
      </p:sp>
      <p:cxnSp>
        <p:nvCxnSpPr>
          <p:cNvPr id="9" name="Conector recto 8">
            <a:extLst>
              <a:ext uri="{FF2B5EF4-FFF2-40B4-BE49-F238E27FC236}">
                <a16:creationId xmlns:a16="http://schemas.microsoft.com/office/drawing/2014/main" id="{D0682C53-F288-DE85-7879-01A7985B1E83}"/>
              </a:ext>
            </a:extLst>
          </p:cNvPr>
          <p:cNvCxnSpPr>
            <a:cxnSpLocks/>
            <a:stCxn id="5" idx="3"/>
            <a:endCxn id="10" idx="1"/>
          </p:cNvCxnSpPr>
          <p:nvPr/>
        </p:nvCxnSpPr>
        <p:spPr>
          <a:xfrm>
            <a:off x="3889828" y="2557711"/>
            <a:ext cx="436273" cy="276999"/>
          </a:xfrm>
          <a:prstGeom prst="line">
            <a:avLst/>
          </a:prstGeom>
        </p:spPr>
        <p:style>
          <a:lnRef idx="1">
            <a:schemeClr val="dk1"/>
          </a:lnRef>
          <a:fillRef idx="0">
            <a:schemeClr val="dk1"/>
          </a:fillRef>
          <a:effectRef idx="0">
            <a:schemeClr val="dk1"/>
          </a:effectRef>
          <a:fontRef idx="minor">
            <a:schemeClr val="tx1"/>
          </a:fontRef>
        </p:style>
      </p:cxnSp>
      <p:sp>
        <p:nvSpPr>
          <p:cNvPr id="10" name="CuadroTexto 9">
            <a:extLst>
              <a:ext uri="{FF2B5EF4-FFF2-40B4-BE49-F238E27FC236}">
                <a16:creationId xmlns:a16="http://schemas.microsoft.com/office/drawing/2014/main" id="{0004A10E-AFA0-3BD1-85DC-A1618D30C62B}"/>
              </a:ext>
            </a:extLst>
          </p:cNvPr>
          <p:cNvSpPr txBox="1"/>
          <p:nvPr/>
        </p:nvSpPr>
        <p:spPr>
          <a:xfrm>
            <a:off x="4326101" y="2511544"/>
            <a:ext cx="4556641" cy="646331"/>
          </a:xfrm>
          <a:prstGeom prst="rect">
            <a:avLst/>
          </a:prstGeom>
          <a:noFill/>
          <a:ln w="28575">
            <a:solidFill>
              <a:srgbClr val="FF0000"/>
            </a:solidFill>
          </a:ln>
        </p:spPr>
        <p:txBody>
          <a:bodyPr wrap="square" rtlCol="0">
            <a:spAutoFit/>
          </a:bodyPr>
          <a:lstStyle>
            <a:defPPr>
              <a:defRPr lang="es-AR"/>
            </a:defPPr>
            <a:lvl1pPr algn="ctr">
              <a:defRPr b="1">
                <a:solidFill>
                  <a:srgbClr val="FF0000"/>
                </a:solidFill>
              </a:defRPr>
            </a:lvl1pPr>
          </a:lstStyle>
          <a:p>
            <a:r>
              <a:rPr lang="es-AR" dirty="0" err="1"/>
              <a:t>Compensabilidad</a:t>
            </a:r>
            <a:r>
              <a:rPr lang="es-AR" dirty="0"/>
              <a:t> de común acuerdo entre las</a:t>
            </a:r>
          </a:p>
          <a:p>
            <a:r>
              <a:rPr lang="es-AR" dirty="0"/>
              <a:t>partes por escrito y o acuerdos colectivos</a:t>
            </a:r>
          </a:p>
        </p:txBody>
      </p:sp>
      <p:cxnSp>
        <p:nvCxnSpPr>
          <p:cNvPr id="11" name="Conector recto 10">
            <a:extLst>
              <a:ext uri="{FF2B5EF4-FFF2-40B4-BE49-F238E27FC236}">
                <a16:creationId xmlns:a16="http://schemas.microsoft.com/office/drawing/2014/main" id="{35CE7F58-049B-0A34-927C-25106F9F7554}"/>
              </a:ext>
            </a:extLst>
          </p:cNvPr>
          <p:cNvCxnSpPr>
            <a:cxnSpLocks/>
            <a:stCxn id="5" idx="2"/>
            <a:endCxn id="12" idx="1"/>
          </p:cNvCxnSpPr>
          <p:nvPr/>
        </p:nvCxnSpPr>
        <p:spPr>
          <a:xfrm>
            <a:off x="2962405" y="2850098"/>
            <a:ext cx="1341929" cy="691171"/>
          </a:xfrm>
          <a:prstGeom prst="line">
            <a:avLst/>
          </a:prstGeom>
        </p:spPr>
        <p:style>
          <a:lnRef idx="1">
            <a:schemeClr val="dk1"/>
          </a:lnRef>
          <a:fillRef idx="0">
            <a:schemeClr val="dk1"/>
          </a:fillRef>
          <a:effectRef idx="0">
            <a:schemeClr val="dk1"/>
          </a:effectRef>
          <a:fontRef idx="minor">
            <a:schemeClr val="tx1"/>
          </a:fontRef>
        </p:style>
      </p:cxnSp>
      <p:sp>
        <p:nvSpPr>
          <p:cNvPr id="12" name="CuadroTexto 11">
            <a:extLst>
              <a:ext uri="{FF2B5EF4-FFF2-40B4-BE49-F238E27FC236}">
                <a16:creationId xmlns:a16="http://schemas.microsoft.com/office/drawing/2014/main" id="{8B4E2555-B4B2-2E10-38DA-35E78BBD3618}"/>
              </a:ext>
            </a:extLst>
          </p:cNvPr>
          <p:cNvSpPr txBox="1"/>
          <p:nvPr/>
        </p:nvSpPr>
        <p:spPr>
          <a:xfrm>
            <a:off x="4304334" y="3248881"/>
            <a:ext cx="5069352" cy="584775"/>
          </a:xfrm>
          <a:prstGeom prst="rect">
            <a:avLst/>
          </a:prstGeom>
          <a:noFill/>
          <a:ln>
            <a:solidFill>
              <a:schemeClr val="tx1"/>
            </a:solidFill>
          </a:ln>
        </p:spPr>
        <p:txBody>
          <a:bodyPr wrap="square" rtlCol="0">
            <a:spAutoFit/>
          </a:bodyPr>
          <a:lstStyle/>
          <a:p>
            <a:r>
              <a:rPr lang="es-AR" sz="1600" b="1" dirty="0"/>
              <a:t>Combinación con banco de horas, horas suplementarias, francos compensatorios, descansos mínimos</a:t>
            </a:r>
          </a:p>
        </p:txBody>
      </p:sp>
      <p:cxnSp>
        <p:nvCxnSpPr>
          <p:cNvPr id="13" name="Conector recto 12">
            <a:extLst>
              <a:ext uri="{FF2B5EF4-FFF2-40B4-BE49-F238E27FC236}">
                <a16:creationId xmlns:a16="http://schemas.microsoft.com/office/drawing/2014/main" id="{0BFD8B60-B9EA-A326-AEB4-492FF192BA1A}"/>
              </a:ext>
            </a:extLst>
          </p:cNvPr>
          <p:cNvCxnSpPr>
            <a:cxnSpLocks/>
            <a:stCxn id="5" idx="2"/>
            <a:endCxn id="14" idx="1"/>
          </p:cNvCxnSpPr>
          <p:nvPr/>
        </p:nvCxnSpPr>
        <p:spPr>
          <a:xfrm>
            <a:off x="2962405" y="2850098"/>
            <a:ext cx="1344429" cy="1260100"/>
          </a:xfrm>
          <a:prstGeom prst="line">
            <a:avLst/>
          </a:prstGeom>
        </p:spPr>
        <p:style>
          <a:lnRef idx="1">
            <a:schemeClr val="dk1"/>
          </a:lnRef>
          <a:fillRef idx="0">
            <a:schemeClr val="dk1"/>
          </a:fillRef>
          <a:effectRef idx="0">
            <a:schemeClr val="dk1"/>
          </a:effectRef>
          <a:fontRef idx="minor">
            <a:schemeClr val="tx1"/>
          </a:fontRef>
        </p:style>
      </p:cxnSp>
      <p:sp>
        <p:nvSpPr>
          <p:cNvPr id="14" name="CuadroTexto 13">
            <a:extLst>
              <a:ext uri="{FF2B5EF4-FFF2-40B4-BE49-F238E27FC236}">
                <a16:creationId xmlns:a16="http://schemas.microsoft.com/office/drawing/2014/main" id="{D3DD26D5-EDD3-346E-89CD-F0D9DAF09B1E}"/>
              </a:ext>
            </a:extLst>
          </p:cNvPr>
          <p:cNvSpPr txBox="1"/>
          <p:nvPr/>
        </p:nvSpPr>
        <p:spPr>
          <a:xfrm>
            <a:off x="4306834" y="3940921"/>
            <a:ext cx="2674537" cy="338554"/>
          </a:xfrm>
          <a:prstGeom prst="rect">
            <a:avLst/>
          </a:prstGeom>
          <a:noFill/>
          <a:ln>
            <a:solidFill>
              <a:schemeClr val="tx1"/>
            </a:solidFill>
          </a:ln>
        </p:spPr>
        <p:txBody>
          <a:bodyPr wrap="square" rtlCol="0">
            <a:spAutoFit/>
          </a:bodyPr>
          <a:lstStyle/>
          <a:p>
            <a:pPr algn="ctr"/>
            <a:r>
              <a:rPr lang="es-AR" sz="1600" b="1" dirty="0"/>
              <a:t>Acuerdo empresa - sindicato</a:t>
            </a:r>
          </a:p>
        </p:txBody>
      </p:sp>
    </p:spTree>
    <p:extLst>
      <p:ext uri="{BB962C8B-B14F-4D97-AF65-F5344CB8AC3E}">
        <p14:creationId xmlns:p14="http://schemas.microsoft.com/office/powerpoint/2010/main" val="21442264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F5CE28-59CE-8CC4-6334-01550EE45C86}"/>
            </a:ext>
          </a:extLst>
        </p:cNvPr>
        <p:cNvGrpSpPr/>
        <p:nvPr/>
      </p:nvGrpSpPr>
      <p:grpSpPr>
        <a:xfrm>
          <a:off x="0" y="0"/>
          <a:ext cx="0" cy="0"/>
          <a:chOff x="0" y="0"/>
          <a:chExt cx="0" cy="0"/>
        </a:xfrm>
      </p:grpSpPr>
      <p:sp>
        <p:nvSpPr>
          <p:cNvPr id="2" name="Rectángulo: esquinas redondeadas 1">
            <a:extLst>
              <a:ext uri="{FF2B5EF4-FFF2-40B4-BE49-F238E27FC236}">
                <a16:creationId xmlns:a16="http://schemas.microsoft.com/office/drawing/2014/main" id="{0F40C647-AE47-E48E-B379-25AD4DA9BD0E}"/>
              </a:ext>
            </a:extLst>
          </p:cNvPr>
          <p:cNvSpPr/>
          <p:nvPr/>
        </p:nvSpPr>
        <p:spPr>
          <a:xfrm>
            <a:off x="3643085" y="130628"/>
            <a:ext cx="4920342" cy="551789"/>
          </a:xfrm>
          <a:prstGeom prst="roundRect">
            <a:avLst/>
          </a:prstGeom>
          <a:noFill/>
          <a:ln w="254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wrap="square" lIns="90000" tIns="72000" bIns="72000" rtlCol="0" anchor="ctr"/>
          <a:lstStyle/>
          <a:p>
            <a:pPr algn="ctr"/>
            <a:r>
              <a:rPr lang="es-AR" sz="2400" b="1" dirty="0">
                <a:solidFill>
                  <a:srgbClr val="FF0000"/>
                </a:solidFill>
                <a:effectLst>
                  <a:outerShdw blurRad="38100" dist="38100" dir="2700000" algn="tl">
                    <a:srgbClr val="000000">
                      <a:alpha val="43137"/>
                    </a:srgbClr>
                  </a:outerShdw>
                </a:effectLst>
                <a:latin typeface="+mj-lt"/>
              </a:rPr>
              <a:t>LA LEY DE MODERNIZACIÓN LABORAL</a:t>
            </a:r>
          </a:p>
        </p:txBody>
      </p:sp>
      <p:sp>
        <p:nvSpPr>
          <p:cNvPr id="6" name="CuadroTexto 5">
            <a:extLst>
              <a:ext uri="{FF2B5EF4-FFF2-40B4-BE49-F238E27FC236}">
                <a16:creationId xmlns:a16="http://schemas.microsoft.com/office/drawing/2014/main" id="{18590301-A560-C5D3-C2D8-388E93BB9D06}"/>
              </a:ext>
            </a:extLst>
          </p:cNvPr>
          <p:cNvSpPr txBox="1"/>
          <p:nvPr/>
        </p:nvSpPr>
        <p:spPr>
          <a:xfrm>
            <a:off x="3101521" y="5958350"/>
            <a:ext cx="6013450" cy="846386"/>
          </a:xfrm>
          <a:prstGeom prst="rect">
            <a:avLst/>
          </a:prstGeom>
          <a:noFill/>
          <a:ln>
            <a:solidFill>
              <a:schemeClr val="tx1"/>
            </a:solidFill>
          </a:ln>
        </p:spPr>
        <p:txBody>
          <a:bodyPr wrap="square">
            <a:spAutoFit/>
          </a:bodyPr>
          <a:lstStyle/>
          <a:p>
            <a:pPr algn="just"/>
            <a:r>
              <a:rPr lang="es-AR" sz="800" dirty="0"/>
              <a:t>Artículo 7°- </a:t>
            </a:r>
            <a:r>
              <a:rPr lang="es-AR" sz="800" b="1" dirty="0" err="1"/>
              <a:t>Sustitúyese</a:t>
            </a:r>
            <a:r>
              <a:rPr lang="es-AR" sz="800" b="1" dirty="0"/>
              <a:t> el artículo 15</a:t>
            </a:r>
            <a:r>
              <a:rPr lang="es-AR" sz="800" dirty="0"/>
              <a:t> de la Ley de Contrato de Trabajo </a:t>
            </a:r>
            <a:r>
              <a:rPr lang="es-AR" sz="800" dirty="0" err="1"/>
              <a:t>N°</a:t>
            </a:r>
            <a:r>
              <a:rPr lang="es-AR" sz="800" dirty="0"/>
              <a:t> 20.744 (</a:t>
            </a:r>
            <a:r>
              <a:rPr lang="es-AR" sz="800" dirty="0" err="1"/>
              <a:t>t.o</a:t>
            </a:r>
            <a:r>
              <a:rPr lang="es-AR" sz="800" dirty="0"/>
              <a:t>. 1976) y sus modificaciones, por el siguiente:</a:t>
            </a:r>
          </a:p>
          <a:p>
            <a:pPr algn="just"/>
            <a:r>
              <a:rPr lang="es-AR" sz="800" dirty="0"/>
              <a:t>Artículo 15: Acuerdos transaccionales conciliatorios o liberatorios. Su validez. Los acuerdos transaccionales, conciliatorios o liberatorios sólo serán válidos cuando se realicen con intervención de la autoridad judicial o administrativa, y mediare resolución fundada de cualquiera de ésta que declare que mediante tales actos se ha alcanzado una justa composición de los derechos e intereses de las partes.</a:t>
            </a:r>
          </a:p>
          <a:p>
            <a:pPr algn="just"/>
            <a:r>
              <a:rPr lang="es-AR" sz="800" dirty="0"/>
              <a:t>En todos los casos, la homologación administrativa o judicial de los acuerdos conciliatorios, transaccionales o liberatorios le otorga autoridad de cosa juzgada.</a:t>
            </a:r>
          </a:p>
          <a:p>
            <a:pPr marL="536575" indent="-342900" algn="just">
              <a:buFont typeface="+mj-lt"/>
              <a:buAutoNum type="alphaLcParenR"/>
            </a:pPr>
            <a:endParaRPr lang="es-AR" sz="100" dirty="0"/>
          </a:p>
        </p:txBody>
      </p:sp>
      <p:sp>
        <p:nvSpPr>
          <p:cNvPr id="5" name="CuadroTexto 4">
            <a:extLst>
              <a:ext uri="{FF2B5EF4-FFF2-40B4-BE49-F238E27FC236}">
                <a16:creationId xmlns:a16="http://schemas.microsoft.com/office/drawing/2014/main" id="{C8939818-A5D7-16DA-1462-E5A4F4DA6D8C}"/>
              </a:ext>
            </a:extLst>
          </p:cNvPr>
          <p:cNvSpPr txBox="1"/>
          <p:nvPr/>
        </p:nvSpPr>
        <p:spPr>
          <a:xfrm>
            <a:off x="1105085" y="2075892"/>
            <a:ext cx="3044744" cy="584775"/>
          </a:xfrm>
          <a:prstGeom prst="rect">
            <a:avLst/>
          </a:prstGeom>
          <a:noFill/>
          <a:ln>
            <a:solidFill>
              <a:schemeClr val="tx1"/>
            </a:solidFill>
          </a:ln>
        </p:spPr>
        <p:txBody>
          <a:bodyPr wrap="none" rtlCol="0">
            <a:spAutoFit/>
          </a:bodyPr>
          <a:lstStyle/>
          <a:p>
            <a:pPr algn="ctr"/>
            <a:r>
              <a:rPr lang="es-AR" sz="1600" b="1" dirty="0">
                <a:solidFill>
                  <a:schemeClr val="accent1">
                    <a:lumMod val="75000"/>
                  </a:schemeClr>
                </a:solidFill>
              </a:rPr>
              <a:t>ACUERDOS TRANSACCIONALES</a:t>
            </a:r>
          </a:p>
          <a:p>
            <a:pPr algn="ctr"/>
            <a:r>
              <a:rPr lang="es-AR" sz="1600" b="1" dirty="0">
                <a:solidFill>
                  <a:schemeClr val="accent1">
                    <a:lumMod val="75000"/>
                  </a:schemeClr>
                </a:solidFill>
              </a:rPr>
              <a:t>CONCILIATORIOS Y LIBERATORIOS</a:t>
            </a:r>
          </a:p>
        </p:txBody>
      </p:sp>
      <p:sp>
        <p:nvSpPr>
          <p:cNvPr id="7" name="CuadroTexto 6">
            <a:extLst>
              <a:ext uri="{FF2B5EF4-FFF2-40B4-BE49-F238E27FC236}">
                <a16:creationId xmlns:a16="http://schemas.microsoft.com/office/drawing/2014/main" id="{FD3CAE64-448B-C2BC-C48E-0BC8CFC45313}"/>
              </a:ext>
            </a:extLst>
          </p:cNvPr>
          <p:cNvSpPr txBox="1"/>
          <p:nvPr/>
        </p:nvSpPr>
        <p:spPr>
          <a:xfrm>
            <a:off x="4382387" y="2199753"/>
            <a:ext cx="788486" cy="338554"/>
          </a:xfrm>
          <a:prstGeom prst="rect">
            <a:avLst/>
          </a:prstGeom>
          <a:noFill/>
          <a:ln>
            <a:solidFill>
              <a:schemeClr val="tx1"/>
            </a:solidFill>
          </a:ln>
        </p:spPr>
        <p:txBody>
          <a:bodyPr wrap="none" rtlCol="0">
            <a:spAutoFit/>
          </a:bodyPr>
          <a:lstStyle/>
          <a:p>
            <a:pPr algn="ctr"/>
            <a:r>
              <a:rPr lang="es-AR" sz="1600" b="1" dirty="0"/>
              <a:t>Validez</a:t>
            </a:r>
          </a:p>
        </p:txBody>
      </p:sp>
      <p:cxnSp>
        <p:nvCxnSpPr>
          <p:cNvPr id="8" name="Conector recto 7">
            <a:extLst>
              <a:ext uri="{FF2B5EF4-FFF2-40B4-BE49-F238E27FC236}">
                <a16:creationId xmlns:a16="http://schemas.microsoft.com/office/drawing/2014/main" id="{0209E543-A777-15CD-3B0E-D088A659B619}"/>
              </a:ext>
            </a:extLst>
          </p:cNvPr>
          <p:cNvCxnSpPr>
            <a:cxnSpLocks/>
            <a:stCxn id="5" idx="3"/>
            <a:endCxn id="7" idx="1"/>
          </p:cNvCxnSpPr>
          <p:nvPr/>
        </p:nvCxnSpPr>
        <p:spPr>
          <a:xfrm>
            <a:off x="4149829" y="2368280"/>
            <a:ext cx="232558" cy="750"/>
          </a:xfrm>
          <a:prstGeom prst="line">
            <a:avLst/>
          </a:prstGeom>
        </p:spPr>
        <p:style>
          <a:lnRef idx="1">
            <a:schemeClr val="dk1"/>
          </a:lnRef>
          <a:fillRef idx="0">
            <a:schemeClr val="dk1"/>
          </a:fillRef>
          <a:effectRef idx="0">
            <a:schemeClr val="dk1"/>
          </a:effectRef>
          <a:fontRef idx="minor">
            <a:schemeClr val="tx1"/>
          </a:fontRef>
        </p:style>
      </p:cxnSp>
      <p:sp>
        <p:nvSpPr>
          <p:cNvPr id="11" name="CuadroTexto 10">
            <a:extLst>
              <a:ext uri="{FF2B5EF4-FFF2-40B4-BE49-F238E27FC236}">
                <a16:creationId xmlns:a16="http://schemas.microsoft.com/office/drawing/2014/main" id="{3F277FEE-39FA-FFFD-80CE-5BDF9A91E91F}"/>
              </a:ext>
            </a:extLst>
          </p:cNvPr>
          <p:cNvSpPr txBox="1"/>
          <p:nvPr/>
        </p:nvSpPr>
        <p:spPr>
          <a:xfrm>
            <a:off x="5475778" y="2034188"/>
            <a:ext cx="1702325" cy="338554"/>
          </a:xfrm>
          <a:prstGeom prst="rect">
            <a:avLst/>
          </a:prstGeom>
          <a:noFill/>
          <a:ln>
            <a:solidFill>
              <a:schemeClr val="tx1"/>
            </a:solidFill>
          </a:ln>
        </p:spPr>
        <p:txBody>
          <a:bodyPr wrap="none" rtlCol="0">
            <a:spAutoFit/>
          </a:bodyPr>
          <a:lstStyle/>
          <a:p>
            <a:pPr algn="ctr"/>
            <a:r>
              <a:rPr lang="es-AR" sz="1600" b="1" dirty="0"/>
              <a:t>Autoridad judicial</a:t>
            </a:r>
          </a:p>
        </p:txBody>
      </p:sp>
      <p:sp>
        <p:nvSpPr>
          <p:cNvPr id="12" name="CuadroTexto 11">
            <a:extLst>
              <a:ext uri="{FF2B5EF4-FFF2-40B4-BE49-F238E27FC236}">
                <a16:creationId xmlns:a16="http://schemas.microsoft.com/office/drawing/2014/main" id="{AB4D8376-2641-B558-E590-FEF83766122A}"/>
              </a:ext>
            </a:extLst>
          </p:cNvPr>
          <p:cNvSpPr txBox="1"/>
          <p:nvPr/>
        </p:nvSpPr>
        <p:spPr>
          <a:xfrm>
            <a:off x="5482886" y="2491390"/>
            <a:ext cx="2314160" cy="338554"/>
          </a:xfrm>
          <a:prstGeom prst="rect">
            <a:avLst/>
          </a:prstGeom>
          <a:noFill/>
          <a:ln>
            <a:solidFill>
              <a:schemeClr val="tx1"/>
            </a:solidFill>
          </a:ln>
        </p:spPr>
        <p:txBody>
          <a:bodyPr wrap="none" rtlCol="0">
            <a:spAutoFit/>
          </a:bodyPr>
          <a:lstStyle/>
          <a:p>
            <a:pPr algn="ctr"/>
            <a:r>
              <a:rPr lang="es-AR" sz="1600" b="1" dirty="0"/>
              <a:t>Autoridad administrativa</a:t>
            </a:r>
          </a:p>
        </p:txBody>
      </p:sp>
      <p:cxnSp>
        <p:nvCxnSpPr>
          <p:cNvPr id="13" name="Conector recto 12">
            <a:extLst>
              <a:ext uri="{FF2B5EF4-FFF2-40B4-BE49-F238E27FC236}">
                <a16:creationId xmlns:a16="http://schemas.microsoft.com/office/drawing/2014/main" id="{75638578-50BB-DFE7-D036-648F4898E879}"/>
              </a:ext>
            </a:extLst>
          </p:cNvPr>
          <p:cNvCxnSpPr>
            <a:cxnSpLocks/>
            <a:stCxn id="7" idx="3"/>
            <a:endCxn id="11" idx="1"/>
          </p:cNvCxnSpPr>
          <p:nvPr/>
        </p:nvCxnSpPr>
        <p:spPr>
          <a:xfrm flipV="1">
            <a:off x="5170873" y="2203465"/>
            <a:ext cx="304905" cy="165565"/>
          </a:xfrm>
          <a:prstGeom prst="line">
            <a:avLst/>
          </a:prstGeom>
        </p:spPr>
        <p:style>
          <a:lnRef idx="1">
            <a:schemeClr val="dk1"/>
          </a:lnRef>
          <a:fillRef idx="0">
            <a:schemeClr val="dk1"/>
          </a:fillRef>
          <a:effectRef idx="0">
            <a:schemeClr val="dk1"/>
          </a:effectRef>
          <a:fontRef idx="minor">
            <a:schemeClr val="tx1"/>
          </a:fontRef>
        </p:style>
      </p:cxnSp>
      <p:cxnSp>
        <p:nvCxnSpPr>
          <p:cNvPr id="14" name="Conector recto 13">
            <a:extLst>
              <a:ext uri="{FF2B5EF4-FFF2-40B4-BE49-F238E27FC236}">
                <a16:creationId xmlns:a16="http://schemas.microsoft.com/office/drawing/2014/main" id="{7FEBC710-9CD2-99F6-257A-F3E5B07F36FC}"/>
              </a:ext>
            </a:extLst>
          </p:cNvPr>
          <p:cNvCxnSpPr>
            <a:cxnSpLocks/>
            <a:stCxn id="7" idx="3"/>
            <a:endCxn id="12" idx="1"/>
          </p:cNvCxnSpPr>
          <p:nvPr/>
        </p:nvCxnSpPr>
        <p:spPr>
          <a:xfrm>
            <a:off x="5170873" y="2369030"/>
            <a:ext cx="312013" cy="291637"/>
          </a:xfrm>
          <a:prstGeom prst="line">
            <a:avLst/>
          </a:prstGeom>
        </p:spPr>
        <p:style>
          <a:lnRef idx="1">
            <a:schemeClr val="dk1"/>
          </a:lnRef>
          <a:fillRef idx="0">
            <a:schemeClr val="dk1"/>
          </a:fillRef>
          <a:effectRef idx="0">
            <a:schemeClr val="dk1"/>
          </a:effectRef>
          <a:fontRef idx="minor">
            <a:schemeClr val="tx1"/>
          </a:fontRef>
        </p:style>
      </p:cxnSp>
      <p:sp>
        <p:nvSpPr>
          <p:cNvPr id="17" name="CuadroTexto 16">
            <a:extLst>
              <a:ext uri="{FF2B5EF4-FFF2-40B4-BE49-F238E27FC236}">
                <a16:creationId xmlns:a16="http://schemas.microsoft.com/office/drawing/2014/main" id="{9DDCFC48-8ED8-5F34-D35A-D03B943536AA}"/>
              </a:ext>
            </a:extLst>
          </p:cNvPr>
          <p:cNvSpPr txBox="1"/>
          <p:nvPr/>
        </p:nvSpPr>
        <p:spPr>
          <a:xfrm>
            <a:off x="4224237" y="3071679"/>
            <a:ext cx="1109791" cy="584775"/>
          </a:xfrm>
          <a:prstGeom prst="rect">
            <a:avLst/>
          </a:prstGeom>
          <a:noFill/>
          <a:ln>
            <a:solidFill>
              <a:schemeClr val="tx1"/>
            </a:solidFill>
          </a:ln>
        </p:spPr>
        <p:txBody>
          <a:bodyPr wrap="none" rtlCol="0">
            <a:spAutoFit/>
          </a:bodyPr>
          <a:lstStyle/>
          <a:p>
            <a:pPr algn="ctr"/>
            <a:r>
              <a:rPr lang="es-AR" sz="1600" b="1" dirty="0"/>
              <a:t>Resolución</a:t>
            </a:r>
          </a:p>
          <a:p>
            <a:pPr algn="ctr"/>
            <a:r>
              <a:rPr lang="es-AR" sz="1600" b="1" dirty="0"/>
              <a:t>fundada</a:t>
            </a:r>
          </a:p>
        </p:txBody>
      </p:sp>
      <p:sp>
        <p:nvSpPr>
          <p:cNvPr id="18" name="CuadroTexto 17">
            <a:extLst>
              <a:ext uri="{FF2B5EF4-FFF2-40B4-BE49-F238E27FC236}">
                <a16:creationId xmlns:a16="http://schemas.microsoft.com/office/drawing/2014/main" id="{164A1719-9D1C-A703-9EB8-946F296E0BD6}"/>
              </a:ext>
            </a:extLst>
          </p:cNvPr>
          <p:cNvSpPr txBox="1"/>
          <p:nvPr/>
        </p:nvSpPr>
        <p:spPr>
          <a:xfrm>
            <a:off x="5605568" y="2966074"/>
            <a:ext cx="1777538" cy="338554"/>
          </a:xfrm>
          <a:prstGeom prst="rect">
            <a:avLst/>
          </a:prstGeom>
          <a:noFill/>
          <a:ln>
            <a:solidFill>
              <a:schemeClr val="tx1"/>
            </a:solidFill>
          </a:ln>
        </p:spPr>
        <p:txBody>
          <a:bodyPr wrap="none" rtlCol="0">
            <a:spAutoFit/>
          </a:bodyPr>
          <a:lstStyle/>
          <a:p>
            <a:pPr algn="ctr"/>
            <a:r>
              <a:rPr lang="es-AR" sz="1600" b="1" dirty="0"/>
              <a:t>Justa composición </a:t>
            </a:r>
          </a:p>
        </p:txBody>
      </p:sp>
      <p:sp>
        <p:nvSpPr>
          <p:cNvPr id="19" name="CuadroTexto 18">
            <a:extLst>
              <a:ext uri="{FF2B5EF4-FFF2-40B4-BE49-F238E27FC236}">
                <a16:creationId xmlns:a16="http://schemas.microsoft.com/office/drawing/2014/main" id="{8605DAC1-C0E5-37C4-8A2B-1CCCB2117C1E}"/>
              </a:ext>
            </a:extLst>
          </p:cNvPr>
          <p:cNvSpPr txBox="1"/>
          <p:nvPr/>
        </p:nvSpPr>
        <p:spPr>
          <a:xfrm>
            <a:off x="5622503" y="3423276"/>
            <a:ext cx="3508974" cy="338554"/>
          </a:xfrm>
          <a:prstGeom prst="rect">
            <a:avLst/>
          </a:prstGeom>
          <a:noFill/>
          <a:ln>
            <a:solidFill>
              <a:schemeClr val="tx1"/>
            </a:solidFill>
          </a:ln>
        </p:spPr>
        <p:txBody>
          <a:bodyPr wrap="none" rtlCol="0">
            <a:spAutoFit/>
          </a:bodyPr>
          <a:lstStyle/>
          <a:p>
            <a:pPr algn="ctr"/>
            <a:r>
              <a:rPr lang="es-AR" sz="1600" b="1" dirty="0"/>
              <a:t>A los derechos e intereses de las partes</a:t>
            </a:r>
          </a:p>
        </p:txBody>
      </p:sp>
      <p:cxnSp>
        <p:nvCxnSpPr>
          <p:cNvPr id="20" name="Conector recto 19">
            <a:extLst>
              <a:ext uri="{FF2B5EF4-FFF2-40B4-BE49-F238E27FC236}">
                <a16:creationId xmlns:a16="http://schemas.microsoft.com/office/drawing/2014/main" id="{1BF7F27B-2DC5-D8D3-9E67-727814B75012}"/>
              </a:ext>
            </a:extLst>
          </p:cNvPr>
          <p:cNvCxnSpPr>
            <a:cxnSpLocks/>
            <a:stCxn id="17" idx="3"/>
            <a:endCxn id="18" idx="1"/>
          </p:cNvCxnSpPr>
          <p:nvPr/>
        </p:nvCxnSpPr>
        <p:spPr>
          <a:xfrm flipV="1">
            <a:off x="5334028" y="3135351"/>
            <a:ext cx="271540" cy="228716"/>
          </a:xfrm>
          <a:prstGeom prst="line">
            <a:avLst/>
          </a:prstGeom>
        </p:spPr>
        <p:style>
          <a:lnRef idx="1">
            <a:schemeClr val="dk1"/>
          </a:lnRef>
          <a:fillRef idx="0">
            <a:schemeClr val="dk1"/>
          </a:fillRef>
          <a:effectRef idx="0">
            <a:schemeClr val="dk1"/>
          </a:effectRef>
          <a:fontRef idx="minor">
            <a:schemeClr val="tx1"/>
          </a:fontRef>
        </p:style>
      </p:cxnSp>
      <p:cxnSp>
        <p:nvCxnSpPr>
          <p:cNvPr id="21" name="Conector recto 20">
            <a:extLst>
              <a:ext uri="{FF2B5EF4-FFF2-40B4-BE49-F238E27FC236}">
                <a16:creationId xmlns:a16="http://schemas.microsoft.com/office/drawing/2014/main" id="{E39D92D8-1510-DDED-2E0C-90EFD3FAC762}"/>
              </a:ext>
            </a:extLst>
          </p:cNvPr>
          <p:cNvCxnSpPr>
            <a:cxnSpLocks/>
            <a:stCxn id="17" idx="3"/>
            <a:endCxn id="19" idx="1"/>
          </p:cNvCxnSpPr>
          <p:nvPr/>
        </p:nvCxnSpPr>
        <p:spPr>
          <a:xfrm>
            <a:off x="5334028" y="3364067"/>
            <a:ext cx="288475" cy="228486"/>
          </a:xfrm>
          <a:prstGeom prst="line">
            <a:avLst/>
          </a:prstGeom>
        </p:spPr>
        <p:style>
          <a:lnRef idx="1">
            <a:schemeClr val="dk1"/>
          </a:lnRef>
          <a:fillRef idx="0">
            <a:schemeClr val="dk1"/>
          </a:fillRef>
          <a:effectRef idx="0">
            <a:schemeClr val="dk1"/>
          </a:effectRef>
          <a:fontRef idx="minor">
            <a:schemeClr val="tx1"/>
          </a:fontRef>
        </p:style>
      </p:cxnSp>
      <p:sp>
        <p:nvSpPr>
          <p:cNvPr id="22" name="CuadroTexto 21">
            <a:extLst>
              <a:ext uri="{FF2B5EF4-FFF2-40B4-BE49-F238E27FC236}">
                <a16:creationId xmlns:a16="http://schemas.microsoft.com/office/drawing/2014/main" id="{3DF48AEE-E228-C4F5-7D00-EE410AB5534A}"/>
              </a:ext>
            </a:extLst>
          </p:cNvPr>
          <p:cNvSpPr txBox="1"/>
          <p:nvPr/>
        </p:nvSpPr>
        <p:spPr>
          <a:xfrm>
            <a:off x="3989000" y="3913619"/>
            <a:ext cx="1439177" cy="646331"/>
          </a:xfrm>
          <a:prstGeom prst="rect">
            <a:avLst/>
          </a:prstGeom>
          <a:noFill/>
          <a:ln w="28575">
            <a:solidFill>
              <a:srgbClr val="FF0000"/>
            </a:solidFill>
          </a:ln>
        </p:spPr>
        <p:txBody>
          <a:bodyPr wrap="none" rtlCol="0">
            <a:spAutoFit/>
          </a:bodyPr>
          <a:lstStyle>
            <a:defPPr>
              <a:defRPr lang="es-AR"/>
            </a:defPPr>
            <a:lvl1pPr algn="ctr">
              <a:defRPr b="1">
                <a:solidFill>
                  <a:srgbClr val="FF0000"/>
                </a:solidFill>
              </a:defRPr>
            </a:lvl1pPr>
          </a:lstStyle>
          <a:p>
            <a:r>
              <a:rPr lang="es-AR" dirty="0"/>
              <a:t>Autoridad de</a:t>
            </a:r>
            <a:br>
              <a:rPr lang="es-AR" dirty="0"/>
            </a:br>
            <a:r>
              <a:rPr lang="es-AR" dirty="0"/>
              <a:t>cosa juzgada</a:t>
            </a:r>
          </a:p>
        </p:txBody>
      </p:sp>
      <p:sp>
        <p:nvSpPr>
          <p:cNvPr id="23" name="CuadroTexto 22">
            <a:extLst>
              <a:ext uri="{FF2B5EF4-FFF2-40B4-BE49-F238E27FC236}">
                <a16:creationId xmlns:a16="http://schemas.microsoft.com/office/drawing/2014/main" id="{4A3028A5-F01F-A12B-10E6-6082268848F9}"/>
              </a:ext>
            </a:extLst>
          </p:cNvPr>
          <p:cNvSpPr txBox="1"/>
          <p:nvPr/>
        </p:nvSpPr>
        <p:spPr>
          <a:xfrm>
            <a:off x="5665569" y="3946099"/>
            <a:ext cx="1081450" cy="646331"/>
          </a:xfrm>
          <a:prstGeom prst="rect">
            <a:avLst/>
          </a:prstGeom>
          <a:noFill/>
          <a:ln w="28575">
            <a:solidFill>
              <a:srgbClr val="FF0000"/>
            </a:solidFill>
          </a:ln>
        </p:spPr>
        <p:txBody>
          <a:bodyPr wrap="none" rtlCol="0">
            <a:spAutoFit/>
          </a:bodyPr>
          <a:lstStyle>
            <a:defPPr>
              <a:defRPr lang="es-AR"/>
            </a:defPPr>
            <a:lvl1pPr algn="ctr">
              <a:defRPr b="1">
                <a:solidFill>
                  <a:srgbClr val="FF0000"/>
                </a:solidFill>
              </a:defRPr>
            </a:lvl1pPr>
          </a:lstStyle>
          <a:p>
            <a:r>
              <a:rPr lang="es-AR" dirty="0"/>
              <a:t>RES</a:t>
            </a:r>
            <a:br>
              <a:rPr lang="es-AR" dirty="0"/>
            </a:br>
            <a:r>
              <a:rPr lang="es-AR" dirty="0"/>
              <a:t>IUDICATA</a:t>
            </a:r>
          </a:p>
        </p:txBody>
      </p:sp>
      <p:cxnSp>
        <p:nvCxnSpPr>
          <p:cNvPr id="24" name="Conector recto 23">
            <a:extLst>
              <a:ext uri="{FF2B5EF4-FFF2-40B4-BE49-F238E27FC236}">
                <a16:creationId xmlns:a16="http://schemas.microsoft.com/office/drawing/2014/main" id="{66AFEF0B-EADB-7F10-3A05-8396161B4CFA}"/>
              </a:ext>
            </a:extLst>
          </p:cNvPr>
          <p:cNvCxnSpPr>
            <a:cxnSpLocks/>
          </p:cNvCxnSpPr>
          <p:nvPr/>
        </p:nvCxnSpPr>
        <p:spPr>
          <a:xfrm>
            <a:off x="5424532" y="4223935"/>
            <a:ext cx="232558" cy="75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2387993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966911-0DC4-BEA4-BF9B-E1F58D12E726}"/>
            </a:ext>
          </a:extLst>
        </p:cNvPr>
        <p:cNvGrpSpPr/>
        <p:nvPr/>
      </p:nvGrpSpPr>
      <p:grpSpPr>
        <a:xfrm>
          <a:off x="0" y="0"/>
          <a:ext cx="0" cy="0"/>
          <a:chOff x="0" y="0"/>
          <a:chExt cx="0" cy="0"/>
        </a:xfrm>
      </p:grpSpPr>
      <p:sp>
        <p:nvSpPr>
          <p:cNvPr id="2" name="Rectángulo: esquinas redondeadas 1">
            <a:extLst>
              <a:ext uri="{FF2B5EF4-FFF2-40B4-BE49-F238E27FC236}">
                <a16:creationId xmlns:a16="http://schemas.microsoft.com/office/drawing/2014/main" id="{BA5A5579-F9D5-EEC2-D392-61FEB2B021ED}"/>
              </a:ext>
            </a:extLst>
          </p:cNvPr>
          <p:cNvSpPr/>
          <p:nvPr/>
        </p:nvSpPr>
        <p:spPr>
          <a:xfrm>
            <a:off x="3643085" y="130628"/>
            <a:ext cx="4920342" cy="551789"/>
          </a:xfrm>
          <a:prstGeom prst="roundRect">
            <a:avLst/>
          </a:prstGeom>
          <a:noFill/>
          <a:ln w="254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wrap="square" lIns="90000" tIns="72000" bIns="72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2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Light"/>
                <a:ea typeface="+mn-ea"/>
                <a:cs typeface="+mn-cs"/>
              </a:rPr>
              <a:t>LA LEY DE MODERNIZACIÓN LABORAL</a:t>
            </a:r>
          </a:p>
        </p:txBody>
      </p:sp>
      <p:sp>
        <p:nvSpPr>
          <p:cNvPr id="6" name="CuadroTexto 5">
            <a:extLst>
              <a:ext uri="{FF2B5EF4-FFF2-40B4-BE49-F238E27FC236}">
                <a16:creationId xmlns:a16="http://schemas.microsoft.com/office/drawing/2014/main" id="{323C4300-7109-5010-B303-D54C8A0BD1E5}"/>
              </a:ext>
            </a:extLst>
          </p:cNvPr>
          <p:cNvSpPr txBox="1"/>
          <p:nvPr/>
        </p:nvSpPr>
        <p:spPr>
          <a:xfrm>
            <a:off x="3101531" y="5624520"/>
            <a:ext cx="6013450" cy="1200329"/>
          </a:xfrm>
          <a:prstGeom prst="rect">
            <a:avLst/>
          </a:prstGeom>
          <a:noFill/>
          <a:ln>
            <a:solidFill>
              <a:schemeClr val="tx1"/>
            </a:solidFill>
          </a:ln>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s-MX" sz="800" b="0" i="0" u="none" strike="noStrike" kern="1200" cap="none" spc="0" normalizeH="0" baseline="0" noProof="0" dirty="0">
                <a:ln>
                  <a:noFill/>
                </a:ln>
                <a:solidFill>
                  <a:prstClr val="black"/>
                </a:solidFill>
                <a:effectLst/>
                <a:uLnTx/>
                <a:uFillTx/>
                <a:latin typeface="Calibri"/>
                <a:ea typeface="+mn-ea"/>
                <a:cs typeface="+mn-cs"/>
              </a:rPr>
              <a:t>Artículo 11.- </a:t>
            </a:r>
            <a:r>
              <a:rPr kumimoji="0" lang="es-MX" sz="800" b="1" i="0" u="none" strike="noStrike" kern="1200" cap="none" spc="0" normalizeH="0" baseline="0" noProof="0" dirty="0" err="1">
                <a:ln>
                  <a:noFill/>
                </a:ln>
                <a:solidFill>
                  <a:prstClr val="black"/>
                </a:solidFill>
                <a:effectLst/>
                <a:uLnTx/>
                <a:uFillTx/>
                <a:latin typeface="Calibri"/>
                <a:ea typeface="+mn-ea"/>
                <a:cs typeface="+mn-cs"/>
              </a:rPr>
              <a:t>Sustitúyese</a:t>
            </a:r>
            <a:r>
              <a:rPr kumimoji="0" lang="es-MX" sz="800" b="1" i="0" u="none" strike="noStrike" kern="1200" cap="none" spc="0" normalizeH="0" baseline="0" noProof="0" dirty="0">
                <a:ln>
                  <a:noFill/>
                </a:ln>
                <a:solidFill>
                  <a:prstClr val="black"/>
                </a:solidFill>
                <a:effectLst/>
                <a:uLnTx/>
                <a:uFillTx/>
                <a:latin typeface="Calibri"/>
                <a:ea typeface="+mn-ea"/>
                <a:cs typeface="+mn-cs"/>
              </a:rPr>
              <a:t> el artículo 21</a:t>
            </a:r>
            <a:r>
              <a:rPr kumimoji="0" lang="es-MX" sz="800" b="0" i="0" u="none" strike="noStrike" kern="1200" cap="none" spc="0" normalizeH="0" baseline="0" noProof="0" dirty="0">
                <a:ln>
                  <a:noFill/>
                </a:ln>
                <a:solidFill>
                  <a:prstClr val="black"/>
                </a:solidFill>
                <a:effectLst/>
                <a:uLnTx/>
                <a:uFillTx/>
                <a:latin typeface="Calibri"/>
                <a:ea typeface="+mn-ea"/>
                <a:cs typeface="+mn-cs"/>
              </a:rPr>
              <a:t> de la Ley de Contrato de Trabajo </a:t>
            </a:r>
            <a:r>
              <a:rPr kumimoji="0" lang="es-MX" sz="800" b="0" i="0" u="none" strike="noStrike" kern="1200" cap="none" spc="0" normalizeH="0" baseline="0" noProof="0" dirty="0" err="1">
                <a:ln>
                  <a:noFill/>
                </a:ln>
                <a:solidFill>
                  <a:prstClr val="black"/>
                </a:solidFill>
                <a:effectLst/>
                <a:uLnTx/>
                <a:uFillTx/>
                <a:latin typeface="Calibri"/>
                <a:ea typeface="+mn-ea"/>
                <a:cs typeface="+mn-cs"/>
              </a:rPr>
              <a:t>N°</a:t>
            </a:r>
            <a:r>
              <a:rPr kumimoji="0" lang="es-MX" sz="800" b="0" i="0" u="none" strike="noStrike" kern="1200" cap="none" spc="0" normalizeH="0" baseline="0" noProof="0" dirty="0">
                <a:ln>
                  <a:noFill/>
                </a:ln>
                <a:solidFill>
                  <a:prstClr val="black"/>
                </a:solidFill>
                <a:effectLst/>
                <a:uLnTx/>
                <a:uFillTx/>
                <a:latin typeface="Calibri"/>
                <a:ea typeface="+mn-ea"/>
                <a:cs typeface="+mn-cs"/>
              </a:rPr>
              <a:t> 20.744 (</a:t>
            </a:r>
            <a:r>
              <a:rPr kumimoji="0" lang="es-MX" sz="800" b="0" i="0" u="none" strike="noStrike" kern="1200" cap="none" spc="0" normalizeH="0" baseline="0" noProof="0" dirty="0" err="1">
                <a:ln>
                  <a:noFill/>
                </a:ln>
                <a:solidFill>
                  <a:prstClr val="black"/>
                </a:solidFill>
                <a:effectLst/>
                <a:uLnTx/>
                <a:uFillTx/>
                <a:latin typeface="Calibri"/>
                <a:ea typeface="+mn-ea"/>
                <a:cs typeface="+mn-cs"/>
              </a:rPr>
              <a:t>t.o</a:t>
            </a:r>
            <a:r>
              <a:rPr kumimoji="0" lang="es-MX" sz="800" b="0" i="0" u="none" strike="noStrike" kern="1200" cap="none" spc="0" normalizeH="0" baseline="0" noProof="0" dirty="0">
                <a:ln>
                  <a:noFill/>
                </a:ln>
                <a:solidFill>
                  <a:prstClr val="black"/>
                </a:solidFill>
                <a:effectLst/>
                <a:uLnTx/>
                <a:uFillTx/>
                <a:latin typeface="Calibri"/>
                <a:ea typeface="+mn-ea"/>
                <a:cs typeface="+mn-cs"/>
              </a:rPr>
              <a:t>. 1976) y sus modificaciones, por el siguiente: Artículo 21: Contrato de trabajo. Habrá contrato de trabajo, cualquiera sea su forma o denominación, siempre que una persona humana se obligue a prestar servicios en favor de otra persona y bajo la dependencia de ésta, durante un período determinado o indeterminado de tiempo, mediante el pago de una remuneración. Sus cláusulas, en cuanto a la forma y condiciones de la prestación, quedan sometidas a las disposiciones de orden público, los estatutos, las convenciones colectivas o los laudos con fuerza de tales.</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s-MX" sz="800" b="0" i="0" u="none" strike="noStrike" kern="1200" cap="none" spc="0" normalizeH="0" baseline="0" noProof="0" dirty="0">
                <a:ln>
                  <a:noFill/>
                </a:ln>
                <a:solidFill>
                  <a:prstClr val="black"/>
                </a:solidFill>
                <a:effectLst/>
                <a:uLnTx/>
                <a:uFillTx/>
                <a:latin typeface="Calibri"/>
                <a:ea typeface="+mn-ea"/>
                <a:cs typeface="+mn-cs"/>
              </a:rPr>
              <a:t>Artículo 12.- </a:t>
            </a:r>
            <a:r>
              <a:rPr kumimoji="0" lang="es-MX" sz="800" b="1" i="0" u="none" strike="noStrike" kern="1200" cap="none" spc="0" normalizeH="0" baseline="0" noProof="0" dirty="0" err="1">
                <a:ln>
                  <a:noFill/>
                </a:ln>
                <a:solidFill>
                  <a:prstClr val="black"/>
                </a:solidFill>
                <a:effectLst/>
                <a:uLnTx/>
                <a:uFillTx/>
                <a:latin typeface="Calibri"/>
                <a:ea typeface="+mn-ea"/>
                <a:cs typeface="+mn-cs"/>
              </a:rPr>
              <a:t>Sustitúyese</a:t>
            </a:r>
            <a:r>
              <a:rPr kumimoji="0" lang="es-MX" sz="800" b="1" i="0" u="none" strike="noStrike" kern="1200" cap="none" spc="0" normalizeH="0" baseline="0" noProof="0" dirty="0">
                <a:ln>
                  <a:noFill/>
                </a:ln>
                <a:solidFill>
                  <a:prstClr val="black"/>
                </a:solidFill>
                <a:effectLst/>
                <a:uLnTx/>
                <a:uFillTx/>
                <a:latin typeface="Calibri"/>
                <a:ea typeface="+mn-ea"/>
                <a:cs typeface="+mn-cs"/>
              </a:rPr>
              <a:t> el artículo 22</a:t>
            </a:r>
            <a:r>
              <a:rPr kumimoji="0" lang="es-MX" sz="800" b="0" i="0" u="none" strike="noStrike" kern="1200" cap="none" spc="0" normalizeH="0" baseline="0" noProof="0" dirty="0">
                <a:ln>
                  <a:noFill/>
                </a:ln>
                <a:solidFill>
                  <a:prstClr val="black"/>
                </a:solidFill>
                <a:effectLst/>
                <a:uLnTx/>
                <a:uFillTx/>
                <a:latin typeface="Calibri"/>
                <a:ea typeface="+mn-ea"/>
                <a:cs typeface="+mn-cs"/>
              </a:rPr>
              <a:t> de la Ley de Contrato de Trabajo </a:t>
            </a:r>
            <a:r>
              <a:rPr kumimoji="0" lang="es-MX" sz="800" b="0" i="0" u="none" strike="noStrike" kern="1200" cap="none" spc="0" normalizeH="0" baseline="0" noProof="0" dirty="0" err="1">
                <a:ln>
                  <a:noFill/>
                </a:ln>
                <a:solidFill>
                  <a:prstClr val="black"/>
                </a:solidFill>
                <a:effectLst/>
                <a:uLnTx/>
                <a:uFillTx/>
                <a:latin typeface="Calibri"/>
                <a:ea typeface="+mn-ea"/>
                <a:cs typeface="+mn-cs"/>
              </a:rPr>
              <a:t>N°</a:t>
            </a:r>
            <a:r>
              <a:rPr kumimoji="0" lang="es-MX" sz="800" b="0" i="0" u="none" strike="noStrike" kern="1200" cap="none" spc="0" normalizeH="0" baseline="0" noProof="0" dirty="0">
                <a:ln>
                  <a:noFill/>
                </a:ln>
                <a:solidFill>
                  <a:prstClr val="black"/>
                </a:solidFill>
                <a:effectLst/>
                <a:uLnTx/>
                <a:uFillTx/>
                <a:latin typeface="Calibri"/>
                <a:ea typeface="+mn-ea"/>
                <a:cs typeface="+mn-cs"/>
              </a:rPr>
              <a:t> 20.744 (</a:t>
            </a:r>
            <a:r>
              <a:rPr kumimoji="0" lang="es-MX" sz="800" b="0" i="0" u="none" strike="noStrike" kern="1200" cap="none" spc="0" normalizeH="0" baseline="0" noProof="0" dirty="0" err="1">
                <a:ln>
                  <a:noFill/>
                </a:ln>
                <a:solidFill>
                  <a:prstClr val="black"/>
                </a:solidFill>
                <a:effectLst/>
                <a:uLnTx/>
                <a:uFillTx/>
                <a:latin typeface="Calibri"/>
                <a:ea typeface="+mn-ea"/>
                <a:cs typeface="+mn-cs"/>
              </a:rPr>
              <a:t>t.o</a:t>
            </a:r>
            <a:r>
              <a:rPr kumimoji="0" lang="es-MX" sz="800" b="0" i="0" u="none" strike="noStrike" kern="1200" cap="none" spc="0" normalizeH="0" baseline="0" noProof="0" dirty="0">
                <a:ln>
                  <a:noFill/>
                </a:ln>
                <a:solidFill>
                  <a:prstClr val="black"/>
                </a:solidFill>
                <a:effectLst/>
                <a:uLnTx/>
                <a:uFillTx/>
                <a:latin typeface="Calibri"/>
                <a:ea typeface="+mn-ea"/>
                <a:cs typeface="+mn-cs"/>
              </a:rPr>
              <a:t>. 1976) y sus modificaciones, por el siguiente: Artículo 22: de/</a:t>
            </a:r>
            <a:r>
              <a:rPr kumimoji="0" lang="es-MX" sz="800" b="0" i="0" u="none" strike="noStrike" kern="1200" cap="none" spc="0" normalizeH="0" baseline="0" noProof="0" dirty="0" err="1">
                <a:ln>
                  <a:noFill/>
                </a:ln>
                <a:solidFill>
                  <a:prstClr val="black"/>
                </a:solidFill>
                <a:effectLst/>
                <a:uLnTx/>
                <a:uFillTx/>
                <a:latin typeface="Calibri"/>
                <a:ea typeface="+mn-ea"/>
                <a:cs typeface="+mn-cs"/>
              </a:rPr>
              <a:t>ación</a:t>
            </a:r>
            <a:r>
              <a:rPr kumimoji="0" lang="es-MX" sz="800" b="0" i="0" u="none" strike="noStrike" kern="1200" cap="none" spc="0" normalizeH="0" baseline="0" noProof="0" dirty="0">
                <a:ln>
                  <a:noFill/>
                </a:ln>
                <a:solidFill>
                  <a:prstClr val="black"/>
                </a:solidFill>
                <a:effectLst/>
                <a:uLnTx/>
                <a:uFillTx/>
                <a:latin typeface="Calibri"/>
                <a:ea typeface="+mn-ea"/>
                <a:cs typeface="+mn-cs"/>
              </a:rPr>
              <a:t> de trabajo. Habrá relación de trabajo cuando una persona humana preste servicios en favor de otra persona, bajo la dependencia de ésta en forma voluntaria y mediante el pago de una remuneración.</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s-AR" sz="8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CuadroTexto 8">
            <a:extLst>
              <a:ext uri="{FF2B5EF4-FFF2-40B4-BE49-F238E27FC236}">
                <a16:creationId xmlns:a16="http://schemas.microsoft.com/office/drawing/2014/main" id="{F0226223-1CF2-5108-4EFE-6CCF41F8AD9C}"/>
              </a:ext>
            </a:extLst>
          </p:cNvPr>
          <p:cNvSpPr txBox="1"/>
          <p:nvPr/>
        </p:nvSpPr>
        <p:spPr>
          <a:xfrm>
            <a:off x="5396930" y="1714074"/>
            <a:ext cx="3640484" cy="584775"/>
          </a:xfrm>
          <a:prstGeom prst="rect">
            <a:avLst/>
          </a:prstGeom>
          <a:noFill/>
          <a:ln>
            <a:solidFill>
              <a:schemeClr val="tx1"/>
            </a:solidFill>
          </a:ln>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prstClr val="black"/>
                </a:solidFill>
                <a:effectLst/>
                <a:uLnTx/>
                <a:uFillTx/>
                <a:latin typeface="Calibri"/>
                <a:ea typeface="+mn-ea"/>
                <a:cs typeface="+mn-cs"/>
              </a:rPr>
              <a:t>Acuerdo de voluntades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prstClr val="black"/>
                </a:solidFill>
                <a:effectLst/>
                <a:uLnTx/>
                <a:uFillTx/>
                <a:latin typeface="Calibri"/>
                <a:ea typeface="+mn-ea"/>
                <a:cs typeface="+mn-cs"/>
              </a:rPr>
              <a:t>Vinculo formal o informal – consensual </a:t>
            </a:r>
          </a:p>
        </p:txBody>
      </p:sp>
      <p:cxnSp>
        <p:nvCxnSpPr>
          <p:cNvPr id="10" name="Conector recto 9">
            <a:extLst>
              <a:ext uri="{FF2B5EF4-FFF2-40B4-BE49-F238E27FC236}">
                <a16:creationId xmlns:a16="http://schemas.microsoft.com/office/drawing/2014/main" id="{1FCBBB16-534D-FF9E-42A3-8968D85BC526}"/>
              </a:ext>
            </a:extLst>
          </p:cNvPr>
          <p:cNvCxnSpPr>
            <a:cxnSpLocks/>
            <a:stCxn id="11" idx="3"/>
            <a:endCxn id="9" idx="1"/>
          </p:cNvCxnSpPr>
          <p:nvPr/>
        </p:nvCxnSpPr>
        <p:spPr>
          <a:xfrm flipV="1">
            <a:off x="5021956" y="2006462"/>
            <a:ext cx="374974" cy="400884"/>
          </a:xfrm>
          <a:prstGeom prst="line">
            <a:avLst/>
          </a:prstGeom>
        </p:spPr>
        <p:style>
          <a:lnRef idx="1">
            <a:schemeClr val="dk1"/>
          </a:lnRef>
          <a:fillRef idx="0">
            <a:schemeClr val="dk1"/>
          </a:fillRef>
          <a:effectRef idx="0">
            <a:schemeClr val="dk1"/>
          </a:effectRef>
          <a:fontRef idx="minor">
            <a:schemeClr val="tx1"/>
          </a:fontRef>
        </p:style>
      </p:cxnSp>
      <p:sp>
        <p:nvSpPr>
          <p:cNvPr id="11" name="CuadroTexto 10">
            <a:extLst>
              <a:ext uri="{FF2B5EF4-FFF2-40B4-BE49-F238E27FC236}">
                <a16:creationId xmlns:a16="http://schemas.microsoft.com/office/drawing/2014/main" id="{98878C2A-8E03-154A-2674-1694D4E468C4}"/>
              </a:ext>
            </a:extLst>
          </p:cNvPr>
          <p:cNvSpPr txBox="1"/>
          <p:nvPr/>
        </p:nvSpPr>
        <p:spPr>
          <a:xfrm>
            <a:off x="2663618" y="2114958"/>
            <a:ext cx="2358338" cy="584775"/>
          </a:xfrm>
          <a:prstGeom prst="rect">
            <a:avLst/>
          </a:prstGeom>
          <a:noFill/>
          <a:ln>
            <a:solidFill>
              <a:schemeClr val="tx1"/>
            </a:solidFill>
          </a:ln>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srgbClr val="4472C4">
                    <a:lumMod val="75000"/>
                  </a:srgbClr>
                </a:solidFill>
                <a:effectLst/>
                <a:uLnTx/>
                <a:uFillTx/>
                <a:latin typeface="Calibri"/>
                <a:ea typeface="+mn-ea"/>
                <a:cs typeface="+mn-cs"/>
              </a:rPr>
              <a:t>CONTRATO DE TRABAJO</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srgbClr val="4472C4">
                    <a:lumMod val="75000"/>
                  </a:srgbClr>
                </a:solidFill>
                <a:effectLst/>
                <a:uLnTx/>
                <a:uFillTx/>
                <a:latin typeface="Calibri"/>
                <a:ea typeface="+mn-ea"/>
                <a:cs typeface="+mn-cs"/>
              </a:rPr>
              <a:t> Y RELACION DE TRABAJO</a:t>
            </a:r>
          </a:p>
        </p:txBody>
      </p:sp>
      <p:sp>
        <p:nvSpPr>
          <p:cNvPr id="3" name="CuadroTexto 2">
            <a:extLst>
              <a:ext uri="{FF2B5EF4-FFF2-40B4-BE49-F238E27FC236}">
                <a16:creationId xmlns:a16="http://schemas.microsoft.com/office/drawing/2014/main" id="{FDBDBEDD-9904-3AB1-D643-DCFE95ED5A58}"/>
              </a:ext>
            </a:extLst>
          </p:cNvPr>
          <p:cNvSpPr txBox="1"/>
          <p:nvPr/>
        </p:nvSpPr>
        <p:spPr>
          <a:xfrm>
            <a:off x="5396596" y="2418011"/>
            <a:ext cx="2772811" cy="584775"/>
          </a:xfrm>
          <a:prstGeom prst="rect">
            <a:avLst/>
          </a:prstGeom>
          <a:noFill/>
          <a:ln>
            <a:solidFill>
              <a:schemeClr val="tx1"/>
            </a:solidFill>
          </a:ln>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prstClr val="black"/>
                </a:solidFill>
                <a:effectLst/>
                <a:uLnTx/>
                <a:uFillTx/>
                <a:latin typeface="Calibri"/>
                <a:ea typeface="+mn-ea"/>
                <a:cs typeface="+mn-cs"/>
              </a:rPr>
              <a:t>Ejecución de las prestaciones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prstClr val="black"/>
                </a:solidFill>
                <a:effectLst/>
                <a:uLnTx/>
                <a:uFillTx/>
                <a:latin typeface="Calibri"/>
                <a:ea typeface="+mn-ea"/>
                <a:cs typeface="+mn-cs"/>
              </a:rPr>
              <a:t>Dación de su fuerza de trabajo</a:t>
            </a:r>
          </a:p>
        </p:txBody>
      </p:sp>
      <p:cxnSp>
        <p:nvCxnSpPr>
          <p:cNvPr id="4" name="Conector recto 3">
            <a:extLst>
              <a:ext uri="{FF2B5EF4-FFF2-40B4-BE49-F238E27FC236}">
                <a16:creationId xmlns:a16="http://schemas.microsoft.com/office/drawing/2014/main" id="{9C62211C-DFF5-2A5B-8B10-F1D62453D0AA}"/>
              </a:ext>
            </a:extLst>
          </p:cNvPr>
          <p:cNvCxnSpPr>
            <a:cxnSpLocks/>
            <a:stCxn id="11" idx="3"/>
            <a:endCxn id="3" idx="1"/>
          </p:cNvCxnSpPr>
          <p:nvPr/>
        </p:nvCxnSpPr>
        <p:spPr>
          <a:xfrm>
            <a:off x="5021956" y="2407346"/>
            <a:ext cx="374640" cy="303053"/>
          </a:xfrm>
          <a:prstGeom prst="line">
            <a:avLst/>
          </a:prstGeom>
        </p:spPr>
        <p:style>
          <a:lnRef idx="1">
            <a:schemeClr val="dk1"/>
          </a:lnRef>
          <a:fillRef idx="0">
            <a:schemeClr val="dk1"/>
          </a:fillRef>
          <a:effectRef idx="0">
            <a:schemeClr val="dk1"/>
          </a:effectRef>
          <a:fontRef idx="minor">
            <a:schemeClr val="tx1"/>
          </a:fontRef>
        </p:style>
      </p:cxnSp>
      <p:sp>
        <p:nvSpPr>
          <p:cNvPr id="18" name="CuadroTexto 17">
            <a:extLst>
              <a:ext uri="{FF2B5EF4-FFF2-40B4-BE49-F238E27FC236}">
                <a16:creationId xmlns:a16="http://schemas.microsoft.com/office/drawing/2014/main" id="{59B1CD43-1BBA-8089-313A-1A107F1CADC8}"/>
              </a:ext>
            </a:extLst>
          </p:cNvPr>
          <p:cNvSpPr txBox="1"/>
          <p:nvPr/>
        </p:nvSpPr>
        <p:spPr>
          <a:xfrm>
            <a:off x="3168653" y="3192728"/>
            <a:ext cx="2527551" cy="338554"/>
          </a:xfrm>
          <a:prstGeom prst="rect">
            <a:avLst/>
          </a:prstGeom>
          <a:noFill/>
          <a:ln>
            <a:solidFill>
              <a:schemeClr val="tx1"/>
            </a:solidFill>
          </a:ln>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prstClr val="black"/>
                </a:solidFill>
                <a:effectLst/>
                <a:uLnTx/>
                <a:uFillTx/>
                <a:latin typeface="Calibri"/>
                <a:ea typeface="+mn-ea"/>
                <a:cs typeface="+mn-cs"/>
              </a:rPr>
              <a:t>En relación de dependencia</a:t>
            </a:r>
          </a:p>
        </p:txBody>
      </p:sp>
      <p:cxnSp>
        <p:nvCxnSpPr>
          <p:cNvPr id="21" name="Conector recto 20">
            <a:extLst>
              <a:ext uri="{FF2B5EF4-FFF2-40B4-BE49-F238E27FC236}">
                <a16:creationId xmlns:a16="http://schemas.microsoft.com/office/drawing/2014/main" id="{A8F8CB63-AF8B-EEEA-872A-C814D7BF6859}"/>
              </a:ext>
            </a:extLst>
          </p:cNvPr>
          <p:cNvCxnSpPr>
            <a:cxnSpLocks/>
            <a:endCxn id="18" idx="1"/>
          </p:cNvCxnSpPr>
          <p:nvPr/>
        </p:nvCxnSpPr>
        <p:spPr>
          <a:xfrm>
            <a:off x="2931885" y="2710399"/>
            <a:ext cx="236768" cy="651606"/>
          </a:xfrm>
          <a:prstGeom prst="line">
            <a:avLst/>
          </a:prstGeom>
        </p:spPr>
        <p:style>
          <a:lnRef idx="1">
            <a:schemeClr val="dk1"/>
          </a:lnRef>
          <a:fillRef idx="0">
            <a:schemeClr val="dk1"/>
          </a:fillRef>
          <a:effectRef idx="0">
            <a:schemeClr val="dk1"/>
          </a:effectRef>
          <a:fontRef idx="minor">
            <a:schemeClr val="tx1"/>
          </a:fontRef>
        </p:style>
      </p:cxnSp>
      <p:sp>
        <p:nvSpPr>
          <p:cNvPr id="5" name="Rectangle 6">
            <a:extLst>
              <a:ext uri="{FF2B5EF4-FFF2-40B4-BE49-F238E27FC236}">
                <a16:creationId xmlns:a16="http://schemas.microsoft.com/office/drawing/2014/main" id="{18112D05-981F-26CE-CAC6-CEB6BACF8987}"/>
              </a:ext>
            </a:extLst>
          </p:cNvPr>
          <p:cNvSpPr txBox="1">
            <a:spLocks noGrp="1" noChangeArrowheads="1"/>
          </p:cNvSpPr>
          <p:nvPr/>
        </p:nvSpPr>
        <p:spPr bwMode="auto">
          <a:xfrm>
            <a:off x="10106476" y="6344556"/>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s-ES" altLang="es-ES" sz="1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s-ES" altLang="es-ES" sz="1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p>
          <a:p>
            <a:pPr marL="0" marR="0" lvl="0" indent="0" algn="r" defTabSz="914400" rtl="0" eaLnBrk="1" fontAlgn="auto" latinLnBrk="0" hangingPunct="1">
              <a:lnSpc>
                <a:spcPct val="100000"/>
              </a:lnSpc>
              <a:spcBef>
                <a:spcPts val="0"/>
              </a:spcBef>
              <a:spcAft>
                <a:spcPts val="0"/>
              </a:spcAft>
              <a:buClrTx/>
              <a:buSzTx/>
              <a:buFontTx/>
              <a:buNone/>
              <a:tabLst/>
              <a:defRPr/>
            </a:pPr>
            <a:fld id="{C78EACEA-4453-4BB1-B0B6-1EC32BFE144D}" type="slidenum">
              <a:rPr kumimoji="0" lang="es-ES" altLang="es-ES" sz="10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6</a:t>
            </a:fld>
            <a:r>
              <a:rPr kumimoji="0" lang="es-ES" altLang="es-ES" sz="1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/63</a:t>
            </a:r>
            <a:endParaRPr kumimoji="0" lang="es-ES" altLang="es-ES" sz="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4079453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4EBE36-1865-A89B-65B0-934F78A50D08}"/>
            </a:ext>
          </a:extLst>
        </p:cNvPr>
        <p:cNvGrpSpPr/>
        <p:nvPr/>
      </p:nvGrpSpPr>
      <p:grpSpPr>
        <a:xfrm>
          <a:off x="0" y="0"/>
          <a:ext cx="0" cy="0"/>
          <a:chOff x="0" y="0"/>
          <a:chExt cx="0" cy="0"/>
        </a:xfrm>
      </p:grpSpPr>
      <p:sp>
        <p:nvSpPr>
          <p:cNvPr id="2" name="Rectángulo: esquinas redondeadas 1">
            <a:extLst>
              <a:ext uri="{FF2B5EF4-FFF2-40B4-BE49-F238E27FC236}">
                <a16:creationId xmlns:a16="http://schemas.microsoft.com/office/drawing/2014/main" id="{883723E1-BBEA-E51F-97AE-8525198ABF9F}"/>
              </a:ext>
            </a:extLst>
          </p:cNvPr>
          <p:cNvSpPr/>
          <p:nvPr/>
        </p:nvSpPr>
        <p:spPr>
          <a:xfrm>
            <a:off x="3643085" y="130628"/>
            <a:ext cx="4920342" cy="551789"/>
          </a:xfrm>
          <a:prstGeom prst="roundRect">
            <a:avLst/>
          </a:prstGeom>
          <a:noFill/>
          <a:ln w="254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wrap="square" lIns="90000" tIns="72000" bIns="72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2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Light"/>
                <a:ea typeface="+mn-ea"/>
                <a:cs typeface="+mn-cs"/>
              </a:rPr>
              <a:t>LA LEY DE MODERNIZACIÓN LABORAL</a:t>
            </a:r>
          </a:p>
        </p:txBody>
      </p:sp>
      <p:sp>
        <p:nvSpPr>
          <p:cNvPr id="6" name="CuadroTexto 5">
            <a:extLst>
              <a:ext uri="{FF2B5EF4-FFF2-40B4-BE49-F238E27FC236}">
                <a16:creationId xmlns:a16="http://schemas.microsoft.com/office/drawing/2014/main" id="{EE8F69D2-C87A-9224-6A5B-19A6D0940243}"/>
              </a:ext>
            </a:extLst>
          </p:cNvPr>
          <p:cNvSpPr txBox="1"/>
          <p:nvPr/>
        </p:nvSpPr>
        <p:spPr>
          <a:xfrm>
            <a:off x="82550" y="5972855"/>
            <a:ext cx="11615964" cy="830997"/>
          </a:xfrm>
          <a:prstGeom prst="rect">
            <a:avLst/>
          </a:prstGeom>
          <a:noFill/>
          <a:ln>
            <a:solidFill>
              <a:schemeClr val="tx1"/>
            </a:solidFill>
          </a:ln>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s-AR" sz="800" b="0" i="0" u="none" strike="noStrike" kern="1200" cap="none" spc="0" normalizeH="0" baseline="0" noProof="0" dirty="0">
                <a:ln>
                  <a:noFill/>
                </a:ln>
                <a:solidFill>
                  <a:prstClr val="black"/>
                </a:solidFill>
                <a:effectLst/>
                <a:uLnTx/>
                <a:uFillTx/>
                <a:latin typeface="Calibri"/>
                <a:ea typeface="+mn-ea"/>
                <a:cs typeface="+mn-cs"/>
              </a:rPr>
              <a:t>Artículo 13.- </a:t>
            </a:r>
            <a:r>
              <a:rPr kumimoji="0" lang="es-AR" sz="800" b="1" i="0" u="none" strike="noStrike" kern="1200" cap="none" spc="0" normalizeH="0" baseline="0" noProof="0" dirty="0" err="1">
                <a:ln>
                  <a:noFill/>
                </a:ln>
                <a:solidFill>
                  <a:prstClr val="black"/>
                </a:solidFill>
                <a:effectLst/>
                <a:uLnTx/>
                <a:uFillTx/>
                <a:latin typeface="Calibri"/>
                <a:ea typeface="+mn-ea"/>
                <a:cs typeface="+mn-cs"/>
              </a:rPr>
              <a:t>Sustitúyese</a:t>
            </a:r>
            <a:r>
              <a:rPr kumimoji="0" lang="es-AR" sz="800" b="1" i="0" u="none" strike="noStrike" kern="1200" cap="none" spc="0" normalizeH="0" baseline="0" noProof="0" dirty="0">
                <a:ln>
                  <a:noFill/>
                </a:ln>
                <a:solidFill>
                  <a:prstClr val="black"/>
                </a:solidFill>
                <a:effectLst/>
                <a:uLnTx/>
                <a:uFillTx/>
                <a:latin typeface="Calibri"/>
                <a:ea typeface="+mn-ea"/>
                <a:cs typeface="+mn-cs"/>
              </a:rPr>
              <a:t> el artículo 23</a:t>
            </a:r>
            <a:r>
              <a:rPr kumimoji="0" lang="es-AR" sz="800" b="0" i="0" u="none" strike="noStrike" kern="1200" cap="none" spc="0" normalizeH="0" baseline="0" noProof="0" dirty="0">
                <a:ln>
                  <a:noFill/>
                </a:ln>
                <a:solidFill>
                  <a:prstClr val="black"/>
                </a:solidFill>
                <a:effectLst/>
                <a:uLnTx/>
                <a:uFillTx/>
                <a:latin typeface="Calibri"/>
                <a:ea typeface="+mn-ea"/>
                <a:cs typeface="+mn-cs"/>
              </a:rPr>
              <a:t> de la Ley de Contrato de Trabajo NO 20.744 (</a:t>
            </a:r>
            <a:r>
              <a:rPr kumimoji="0" lang="es-AR" sz="800" b="0" i="0" u="none" strike="noStrike" kern="1200" cap="none" spc="0" normalizeH="0" baseline="0" noProof="0" dirty="0" err="1">
                <a:ln>
                  <a:noFill/>
                </a:ln>
                <a:solidFill>
                  <a:prstClr val="black"/>
                </a:solidFill>
                <a:effectLst/>
                <a:uLnTx/>
                <a:uFillTx/>
                <a:latin typeface="Calibri"/>
                <a:ea typeface="+mn-ea"/>
                <a:cs typeface="+mn-cs"/>
              </a:rPr>
              <a:t>t.o</a:t>
            </a:r>
            <a:r>
              <a:rPr kumimoji="0" lang="es-AR" sz="800" b="0" i="0" u="none" strike="noStrike" kern="1200" cap="none" spc="0" normalizeH="0" baseline="0" noProof="0" dirty="0">
                <a:ln>
                  <a:noFill/>
                </a:ln>
                <a:solidFill>
                  <a:prstClr val="black"/>
                </a:solidFill>
                <a:effectLst/>
                <a:uLnTx/>
                <a:uFillTx/>
                <a:latin typeface="Calibri"/>
                <a:ea typeface="+mn-ea"/>
                <a:cs typeface="+mn-cs"/>
              </a:rPr>
              <a:t>. 1976) y sus modificaciones, por el siguiente:</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s-AR" sz="800" b="0" i="0" u="none" strike="noStrike" kern="1200" cap="none" spc="0" normalizeH="0" baseline="0" noProof="0" dirty="0">
                <a:ln>
                  <a:noFill/>
                </a:ln>
                <a:solidFill>
                  <a:prstClr val="black"/>
                </a:solidFill>
                <a:effectLst/>
                <a:uLnTx/>
                <a:uFillTx/>
                <a:latin typeface="Calibri"/>
                <a:ea typeface="+mn-ea"/>
                <a:cs typeface="+mn-cs"/>
              </a:rPr>
              <a:t>Artículo 23: Presunción de la existencia del contrato de trabajo. El hecho de la prestación de servicios en situación de dependencia hace presumir la existencia de un contrato de trabajo, salvo que, por las circunstancias, las relaciones o causas que lo motiven, se demostrase lo contrario.</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s-AR" sz="800" b="0" i="0" u="none" strike="noStrike" kern="1200" cap="none" spc="0" normalizeH="0" baseline="0" noProof="0" dirty="0">
                <a:ln>
                  <a:noFill/>
                </a:ln>
                <a:solidFill>
                  <a:prstClr val="black"/>
                </a:solidFill>
                <a:effectLst/>
                <a:uLnTx/>
                <a:uFillTx/>
                <a:latin typeface="Calibri"/>
                <a:ea typeface="+mn-ea"/>
                <a:cs typeface="+mn-cs"/>
              </a:rPr>
              <a:t>La presunción contenida en el presente artículo no será de aplicación cuando mediaren contrataciones de obras o de servicios profesionales o de oficios, o cualquier otra modalidad que comprendan prestaciones de servicios sin relación de dependencia, y se emitan los recibos o facturas correspondientes a dichas formas de contratación o el pago se realice conforme los sistemas bancarios y/u otros sistemas que determine la Reglamentación correspondiente.</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s-AR" sz="800" b="0" i="0" u="none" strike="noStrike" kern="1200" cap="none" spc="0" normalizeH="0" baseline="0" noProof="0" dirty="0">
                <a:ln>
                  <a:noFill/>
                </a:ln>
                <a:solidFill>
                  <a:prstClr val="black"/>
                </a:solidFill>
                <a:effectLst/>
                <a:uLnTx/>
                <a:uFillTx/>
                <a:latin typeface="Calibri"/>
                <a:ea typeface="+mn-ea"/>
                <a:cs typeface="+mn-cs"/>
              </a:rPr>
              <a:t>Dicha ausencia de presunción se extenderá a todos los efectos, inclusive a la seguridad social.</a:t>
            </a:r>
          </a:p>
        </p:txBody>
      </p:sp>
      <p:sp>
        <p:nvSpPr>
          <p:cNvPr id="5" name="CuadroTexto 4">
            <a:extLst>
              <a:ext uri="{FF2B5EF4-FFF2-40B4-BE49-F238E27FC236}">
                <a16:creationId xmlns:a16="http://schemas.microsoft.com/office/drawing/2014/main" id="{954B2F81-638A-3808-35D3-7BFAE67B00A3}"/>
              </a:ext>
            </a:extLst>
          </p:cNvPr>
          <p:cNvSpPr txBox="1"/>
          <p:nvPr/>
        </p:nvSpPr>
        <p:spPr>
          <a:xfrm>
            <a:off x="4085115" y="1996221"/>
            <a:ext cx="968920" cy="338554"/>
          </a:xfrm>
          <a:prstGeom prst="rect">
            <a:avLst/>
          </a:prstGeom>
          <a:noFill/>
          <a:ln>
            <a:solidFill>
              <a:schemeClr val="tx1"/>
            </a:solidFill>
          </a:ln>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prstClr val="black"/>
                </a:solidFill>
                <a:effectLst/>
                <a:uLnTx/>
                <a:uFillTx/>
                <a:latin typeface="Calibri"/>
                <a:ea typeface="+mn-ea"/>
                <a:cs typeface="+mn-cs"/>
              </a:rPr>
              <a:t>Aplicable</a:t>
            </a:r>
          </a:p>
        </p:txBody>
      </p:sp>
      <p:cxnSp>
        <p:nvCxnSpPr>
          <p:cNvPr id="7" name="Conector recto 6">
            <a:extLst>
              <a:ext uri="{FF2B5EF4-FFF2-40B4-BE49-F238E27FC236}">
                <a16:creationId xmlns:a16="http://schemas.microsoft.com/office/drawing/2014/main" id="{34DE5854-A85D-E2A3-F928-7D12ECACA0C5}"/>
              </a:ext>
            </a:extLst>
          </p:cNvPr>
          <p:cNvCxnSpPr>
            <a:cxnSpLocks/>
            <a:stCxn id="8" idx="3"/>
            <a:endCxn id="5" idx="1"/>
          </p:cNvCxnSpPr>
          <p:nvPr/>
        </p:nvCxnSpPr>
        <p:spPr>
          <a:xfrm flipV="1">
            <a:off x="3496808" y="2165498"/>
            <a:ext cx="588307" cy="227334"/>
          </a:xfrm>
          <a:prstGeom prst="line">
            <a:avLst/>
          </a:prstGeom>
        </p:spPr>
        <p:style>
          <a:lnRef idx="1">
            <a:schemeClr val="dk1"/>
          </a:lnRef>
          <a:fillRef idx="0">
            <a:schemeClr val="dk1"/>
          </a:fillRef>
          <a:effectRef idx="0">
            <a:schemeClr val="dk1"/>
          </a:effectRef>
          <a:fontRef idx="minor">
            <a:schemeClr val="tx1"/>
          </a:fontRef>
        </p:style>
      </p:cxnSp>
      <p:sp>
        <p:nvSpPr>
          <p:cNvPr id="8" name="CuadroTexto 7">
            <a:extLst>
              <a:ext uri="{FF2B5EF4-FFF2-40B4-BE49-F238E27FC236}">
                <a16:creationId xmlns:a16="http://schemas.microsoft.com/office/drawing/2014/main" id="{E1F48493-335A-38F5-6DC7-F05A32264E09}"/>
              </a:ext>
            </a:extLst>
          </p:cNvPr>
          <p:cNvSpPr txBox="1"/>
          <p:nvPr/>
        </p:nvSpPr>
        <p:spPr>
          <a:xfrm>
            <a:off x="618263" y="2100444"/>
            <a:ext cx="2878545" cy="584775"/>
          </a:xfrm>
          <a:prstGeom prst="rect">
            <a:avLst/>
          </a:prstGeom>
          <a:noFill/>
          <a:ln>
            <a:solidFill>
              <a:schemeClr val="tx1"/>
            </a:solidFill>
          </a:ln>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srgbClr val="4472C4">
                    <a:lumMod val="75000"/>
                  </a:srgbClr>
                </a:solidFill>
                <a:effectLst/>
                <a:uLnTx/>
                <a:uFillTx/>
                <a:latin typeface="Calibri"/>
                <a:ea typeface="+mn-ea"/>
                <a:cs typeface="+mn-cs"/>
              </a:rPr>
              <a:t>PRESUNCIÓN DE LA EXISTENCIA</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srgbClr val="4472C4">
                    <a:lumMod val="75000"/>
                  </a:srgbClr>
                </a:solidFill>
                <a:effectLst/>
                <a:uLnTx/>
                <a:uFillTx/>
                <a:latin typeface="Calibri"/>
                <a:ea typeface="+mn-ea"/>
                <a:cs typeface="+mn-cs"/>
              </a:rPr>
              <a:t>DE CONTRATO DE TRABAJO</a:t>
            </a:r>
          </a:p>
        </p:txBody>
      </p:sp>
      <p:sp>
        <p:nvSpPr>
          <p:cNvPr id="10" name="CuadroTexto 9">
            <a:extLst>
              <a:ext uri="{FF2B5EF4-FFF2-40B4-BE49-F238E27FC236}">
                <a16:creationId xmlns:a16="http://schemas.microsoft.com/office/drawing/2014/main" id="{7A96C3A8-6185-C21B-4DF3-F8FC697DCA30}"/>
              </a:ext>
            </a:extLst>
          </p:cNvPr>
          <p:cNvSpPr txBox="1"/>
          <p:nvPr/>
        </p:nvSpPr>
        <p:spPr>
          <a:xfrm>
            <a:off x="5388455" y="1795381"/>
            <a:ext cx="2381036" cy="338554"/>
          </a:xfrm>
          <a:prstGeom prst="rect">
            <a:avLst/>
          </a:prstGeom>
          <a:noFill/>
          <a:ln>
            <a:solidFill>
              <a:schemeClr val="tx1"/>
            </a:solidFill>
          </a:ln>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prstClr val="black"/>
                </a:solidFill>
                <a:effectLst/>
                <a:uLnTx/>
                <a:uFillTx/>
                <a:latin typeface="Calibri"/>
                <a:ea typeface="+mn-ea"/>
                <a:cs typeface="+mn-cs"/>
              </a:rPr>
              <a:t>Salvo prueba en contrario</a:t>
            </a:r>
          </a:p>
        </p:txBody>
      </p:sp>
      <p:sp>
        <p:nvSpPr>
          <p:cNvPr id="11" name="CuadroTexto 10">
            <a:extLst>
              <a:ext uri="{FF2B5EF4-FFF2-40B4-BE49-F238E27FC236}">
                <a16:creationId xmlns:a16="http://schemas.microsoft.com/office/drawing/2014/main" id="{5362F99A-5140-E3CC-2136-C02229A54737}"/>
              </a:ext>
            </a:extLst>
          </p:cNvPr>
          <p:cNvSpPr txBox="1"/>
          <p:nvPr/>
        </p:nvSpPr>
        <p:spPr>
          <a:xfrm>
            <a:off x="5402878" y="2238069"/>
            <a:ext cx="2437654" cy="338554"/>
          </a:xfrm>
          <a:prstGeom prst="rect">
            <a:avLst/>
          </a:prstGeom>
          <a:noFill/>
          <a:ln>
            <a:solidFill>
              <a:schemeClr val="tx1"/>
            </a:solidFill>
          </a:ln>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prstClr val="black"/>
                </a:solidFill>
                <a:effectLst/>
                <a:uLnTx/>
                <a:uFillTx/>
                <a:latin typeface="Calibri"/>
                <a:ea typeface="+mn-ea"/>
                <a:cs typeface="+mn-cs"/>
              </a:rPr>
              <a:t>Presunción IURIS TANTUM</a:t>
            </a:r>
          </a:p>
        </p:txBody>
      </p:sp>
      <p:cxnSp>
        <p:nvCxnSpPr>
          <p:cNvPr id="12" name="Conector recto 11">
            <a:extLst>
              <a:ext uri="{FF2B5EF4-FFF2-40B4-BE49-F238E27FC236}">
                <a16:creationId xmlns:a16="http://schemas.microsoft.com/office/drawing/2014/main" id="{1349235E-DC02-BE17-C914-3B792EE968E0}"/>
              </a:ext>
            </a:extLst>
          </p:cNvPr>
          <p:cNvCxnSpPr>
            <a:cxnSpLocks/>
            <a:stCxn id="5" idx="3"/>
            <a:endCxn id="10" idx="1"/>
          </p:cNvCxnSpPr>
          <p:nvPr/>
        </p:nvCxnSpPr>
        <p:spPr>
          <a:xfrm flipV="1">
            <a:off x="5054035" y="1964658"/>
            <a:ext cx="334420" cy="200840"/>
          </a:xfrm>
          <a:prstGeom prst="line">
            <a:avLst/>
          </a:prstGeom>
        </p:spPr>
        <p:style>
          <a:lnRef idx="1">
            <a:schemeClr val="dk1"/>
          </a:lnRef>
          <a:fillRef idx="0">
            <a:schemeClr val="dk1"/>
          </a:fillRef>
          <a:effectRef idx="0">
            <a:schemeClr val="dk1"/>
          </a:effectRef>
          <a:fontRef idx="minor">
            <a:schemeClr val="tx1"/>
          </a:fontRef>
        </p:style>
      </p:cxnSp>
      <p:cxnSp>
        <p:nvCxnSpPr>
          <p:cNvPr id="13" name="Conector recto 12">
            <a:extLst>
              <a:ext uri="{FF2B5EF4-FFF2-40B4-BE49-F238E27FC236}">
                <a16:creationId xmlns:a16="http://schemas.microsoft.com/office/drawing/2014/main" id="{F641CA1D-5CF2-ABAD-9F68-5CD83B8E213E}"/>
              </a:ext>
            </a:extLst>
          </p:cNvPr>
          <p:cNvCxnSpPr>
            <a:cxnSpLocks/>
            <a:stCxn id="5" idx="3"/>
            <a:endCxn id="11" idx="1"/>
          </p:cNvCxnSpPr>
          <p:nvPr/>
        </p:nvCxnSpPr>
        <p:spPr>
          <a:xfrm>
            <a:off x="5054035" y="2165498"/>
            <a:ext cx="348843" cy="241848"/>
          </a:xfrm>
          <a:prstGeom prst="line">
            <a:avLst/>
          </a:prstGeom>
        </p:spPr>
        <p:style>
          <a:lnRef idx="1">
            <a:schemeClr val="dk1"/>
          </a:lnRef>
          <a:fillRef idx="0">
            <a:schemeClr val="dk1"/>
          </a:fillRef>
          <a:effectRef idx="0">
            <a:schemeClr val="dk1"/>
          </a:effectRef>
          <a:fontRef idx="minor">
            <a:schemeClr val="tx1"/>
          </a:fontRef>
        </p:style>
      </p:cxnSp>
      <p:sp>
        <p:nvSpPr>
          <p:cNvPr id="16" name="CuadroTexto 15">
            <a:extLst>
              <a:ext uri="{FF2B5EF4-FFF2-40B4-BE49-F238E27FC236}">
                <a16:creationId xmlns:a16="http://schemas.microsoft.com/office/drawing/2014/main" id="{70546237-F32B-2702-904F-C274BF15C898}"/>
              </a:ext>
            </a:extLst>
          </p:cNvPr>
          <p:cNvSpPr txBox="1"/>
          <p:nvPr/>
        </p:nvSpPr>
        <p:spPr>
          <a:xfrm>
            <a:off x="4078684" y="2886658"/>
            <a:ext cx="1236621" cy="338554"/>
          </a:xfrm>
          <a:prstGeom prst="rect">
            <a:avLst/>
          </a:prstGeom>
          <a:noFill/>
          <a:ln w="28575">
            <a:solidFill>
              <a:srgbClr val="FF0000"/>
            </a:solidFill>
          </a:ln>
        </p:spPr>
        <p:txBody>
          <a:bodyPr wrap="none" rtlCol="0">
            <a:spAutoFit/>
          </a:bodyPr>
          <a:lstStyle>
            <a:defPPr>
              <a:defRPr lang="es-AR"/>
            </a:defPPr>
            <a:lvl1pPr algn="ctr">
              <a:defRPr b="1">
                <a:solidFill>
                  <a:srgbClr val="FF0000"/>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800" b="1" i="0" u="none" strike="noStrike" kern="1200" cap="none" spc="0" normalizeH="0" baseline="0" noProof="0" dirty="0">
                <a:ln>
                  <a:noFill/>
                </a:ln>
                <a:solidFill>
                  <a:srgbClr val="FF0000"/>
                </a:solidFill>
                <a:effectLst/>
                <a:uLnTx/>
                <a:uFillTx/>
                <a:latin typeface="Calibri"/>
                <a:ea typeface="+mn-ea"/>
                <a:cs typeface="+mn-cs"/>
              </a:rPr>
              <a:t>No aplicable</a:t>
            </a:r>
          </a:p>
        </p:txBody>
      </p:sp>
      <p:sp>
        <p:nvSpPr>
          <p:cNvPr id="17" name="CuadroTexto 16">
            <a:extLst>
              <a:ext uri="{FF2B5EF4-FFF2-40B4-BE49-F238E27FC236}">
                <a16:creationId xmlns:a16="http://schemas.microsoft.com/office/drawing/2014/main" id="{3A995338-CFDA-5DB7-A1B4-D5F0A366EAD3}"/>
              </a:ext>
            </a:extLst>
          </p:cNvPr>
          <p:cNvSpPr txBox="1"/>
          <p:nvPr/>
        </p:nvSpPr>
        <p:spPr>
          <a:xfrm>
            <a:off x="5634301" y="2685818"/>
            <a:ext cx="2817567" cy="369332"/>
          </a:xfrm>
          <a:prstGeom prst="rect">
            <a:avLst/>
          </a:prstGeom>
          <a:noFill/>
          <a:ln w="28575">
            <a:solidFill>
              <a:srgbClr val="FF0000"/>
            </a:solidFill>
          </a:ln>
        </p:spPr>
        <p:txBody>
          <a:bodyPr wrap="none" rtlCol="0">
            <a:spAutoFit/>
          </a:bodyPr>
          <a:lstStyle>
            <a:defPPr>
              <a:defRPr lang="es-AR"/>
            </a:defPPr>
            <a:lvl1pPr algn="ctr">
              <a:defRPr b="1">
                <a:solidFill>
                  <a:srgbClr val="FF0000"/>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800" b="1" i="0" u="none" strike="noStrike" kern="1200" cap="none" spc="0" normalizeH="0" baseline="0" noProof="0" dirty="0">
                <a:ln>
                  <a:noFill/>
                </a:ln>
                <a:solidFill>
                  <a:srgbClr val="FF0000"/>
                </a:solidFill>
                <a:effectLst/>
                <a:uLnTx/>
                <a:uFillTx/>
                <a:latin typeface="Calibri"/>
                <a:ea typeface="+mn-ea"/>
                <a:cs typeface="+mn-cs"/>
              </a:rPr>
              <a:t>Contratos entre autónomos</a:t>
            </a:r>
          </a:p>
        </p:txBody>
      </p:sp>
      <p:sp>
        <p:nvSpPr>
          <p:cNvPr id="18" name="CuadroTexto 17">
            <a:extLst>
              <a:ext uri="{FF2B5EF4-FFF2-40B4-BE49-F238E27FC236}">
                <a16:creationId xmlns:a16="http://schemas.microsoft.com/office/drawing/2014/main" id="{32D0B6B2-F15B-7D20-86FD-F7CB168F6E96}"/>
              </a:ext>
            </a:extLst>
          </p:cNvPr>
          <p:cNvSpPr txBox="1"/>
          <p:nvPr/>
        </p:nvSpPr>
        <p:spPr>
          <a:xfrm>
            <a:off x="5637876" y="3128506"/>
            <a:ext cx="5828263" cy="369332"/>
          </a:xfrm>
          <a:prstGeom prst="rect">
            <a:avLst/>
          </a:prstGeom>
          <a:noFill/>
          <a:ln w="28575">
            <a:solidFill>
              <a:srgbClr val="FF0000"/>
            </a:solidFill>
          </a:ln>
        </p:spPr>
        <p:txBody>
          <a:bodyPr wrap="none" rtlCol="0">
            <a:spAutoFit/>
          </a:bodyPr>
          <a:lstStyle>
            <a:defPPr>
              <a:defRPr lang="es-AR"/>
            </a:defPPr>
            <a:lvl1pPr algn="ctr">
              <a:defRPr b="1">
                <a:solidFill>
                  <a:srgbClr val="FF0000"/>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800" b="1" i="0" u="none" strike="noStrike" kern="1200" cap="none" spc="0" normalizeH="0" baseline="0" noProof="0" dirty="0">
                <a:ln>
                  <a:noFill/>
                </a:ln>
                <a:solidFill>
                  <a:srgbClr val="FF0000"/>
                </a:solidFill>
                <a:effectLst/>
                <a:uLnTx/>
                <a:uFillTx/>
                <a:latin typeface="Calibri"/>
                <a:ea typeface="+mn-ea"/>
                <a:cs typeface="+mn-cs"/>
              </a:rPr>
              <a:t>Contrataciones de obra – servicios profesionales o de oficio</a:t>
            </a:r>
          </a:p>
        </p:txBody>
      </p:sp>
      <p:cxnSp>
        <p:nvCxnSpPr>
          <p:cNvPr id="19" name="Conector recto 18">
            <a:extLst>
              <a:ext uri="{FF2B5EF4-FFF2-40B4-BE49-F238E27FC236}">
                <a16:creationId xmlns:a16="http://schemas.microsoft.com/office/drawing/2014/main" id="{8233B2AC-CDA1-4B45-DC31-DF9E1391EED6}"/>
              </a:ext>
            </a:extLst>
          </p:cNvPr>
          <p:cNvCxnSpPr>
            <a:cxnSpLocks/>
            <a:stCxn id="16" idx="3"/>
            <a:endCxn id="17" idx="1"/>
          </p:cNvCxnSpPr>
          <p:nvPr/>
        </p:nvCxnSpPr>
        <p:spPr>
          <a:xfrm flipV="1">
            <a:off x="5380163" y="2870484"/>
            <a:ext cx="254138" cy="20084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20" name="Conector recto 19">
            <a:extLst>
              <a:ext uri="{FF2B5EF4-FFF2-40B4-BE49-F238E27FC236}">
                <a16:creationId xmlns:a16="http://schemas.microsoft.com/office/drawing/2014/main" id="{5A60C758-6467-94BC-B654-B4B3889A5691}"/>
              </a:ext>
            </a:extLst>
          </p:cNvPr>
          <p:cNvCxnSpPr>
            <a:cxnSpLocks/>
            <a:stCxn id="16" idx="3"/>
            <a:endCxn id="18" idx="1"/>
          </p:cNvCxnSpPr>
          <p:nvPr/>
        </p:nvCxnSpPr>
        <p:spPr>
          <a:xfrm>
            <a:off x="5380163" y="3071324"/>
            <a:ext cx="257713" cy="241848"/>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21" name="Conector recto 20">
            <a:extLst>
              <a:ext uri="{FF2B5EF4-FFF2-40B4-BE49-F238E27FC236}">
                <a16:creationId xmlns:a16="http://schemas.microsoft.com/office/drawing/2014/main" id="{D2F8584E-DD66-9234-3774-7BCC71DBEC23}"/>
              </a:ext>
            </a:extLst>
          </p:cNvPr>
          <p:cNvCxnSpPr>
            <a:cxnSpLocks/>
            <a:stCxn id="8" idx="3"/>
            <a:endCxn id="16" idx="1"/>
          </p:cNvCxnSpPr>
          <p:nvPr/>
        </p:nvCxnSpPr>
        <p:spPr>
          <a:xfrm>
            <a:off x="3496808" y="2392832"/>
            <a:ext cx="517019" cy="678492"/>
          </a:xfrm>
          <a:prstGeom prst="line">
            <a:avLst/>
          </a:prstGeom>
        </p:spPr>
        <p:style>
          <a:lnRef idx="1">
            <a:schemeClr val="dk1"/>
          </a:lnRef>
          <a:fillRef idx="0">
            <a:schemeClr val="dk1"/>
          </a:fillRef>
          <a:effectRef idx="0">
            <a:schemeClr val="dk1"/>
          </a:effectRef>
          <a:fontRef idx="minor">
            <a:schemeClr val="tx1"/>
          </a:fontRef>
        </p:style>
      </p:cxnSp>
      <p:sp>
        <p:nvSpPr>
          <p:cNvPr id="24" name="CuadroTexto 23">
            <a:extLst>
              <a:ext uri="{FF2B5EF4-FFF2-40B4-BE49-F238E27FC236}">
                <a16:creationId xmlns:a16="http://schemas.microsoft.com/office/drawing/2014/main" id="{1C66BC2E-228A-130B-2F21-3B8368A29080}"/>
              </a:ext>
            </a:extLst>
          </p:cNvPr>
          <p:cNvSpPr txBox="1"/>
          <p:nvPr/>
        </p:nvSpPr>
        <p:spPr>
          <a:xfrm>
            <a:off x="3711603" y="4897830"/>
            <a:ext cx="1613390" cy="338554"/>
          </a:xfrm>
          <a:prstGeom prst="rect">
            <a:avLst/>
          </a:prstGeom>
          <a:noFill/>
          <a:ln>
            <a:solidFill>
              <a:schemeClr val="tx1"/>
            </a:solidFill>
          </a:ln>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prstClr val="black"/>
                </a:solidFill>
                <a:effectLst/>
                <a:uLnTx/>
                <a:uFillTx/>
                <a:latin typeface="Calibri"/>
                <a:ea typeface="+mn-ea"/>
                <a:cs typeface="+mn-cs"/>
              </a:rPr>
              <a:t>Efectos laborales</a:t>
            </a:r>
          </a:p>
        </p:txBody>
      </p:sp>
      <p:sp>
        <p:nvSpPr>
          <p:cNvPr id="25" name="CuadroTexto 24">
            <a:extLst>
              <a:ext uri="{FF2B5EF4-FFF2-40B4-BE49-F238E27FC236}">
                <a16:creationId xmlns:a16="http://schemas.microsoft.com/office/drawing/2014/main" id="{2AB0D97F-A9C5-365F-5CA5-D76765889B3A}"/>
              </a:ext>
            </a:extLst>
          </p:cNvPr>
          <p:cNvSpPr txBox="1"/>
          <p:nvPr/>
        </p:nvSpPr>
        <p:spPr>
          <a:xfrm>
            <a:off x="3733665" y="5340518"/>
            <a:ext cx="4109779" cy="338554"/>
          </a:xfrm>
          <a:prstGeom prst="rect">
            <a:avLst/>
          </a:prstGeom>
          <a:noFill/>
          <a:ln>
            <a:solidFill>
              <a:schemeClr val="tx1"/>
            </a:solidFill>
          </a:ln>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prstClr val="black"/>
                </a:solidFill>
                <a:effectLst/>
                <a:uLnTx/>
                <a:uFillTx/>
                <a:latin typeface="Calibri"/>
                <a:ea typeface="+mn-ea"/>
                <a:cs typeface="+mn-cs"/>
              </a:rPr>
              <a:t>Efectos en la Seguridad Social (cargas sociales)</a:t>
            </a:r>
          </a:p>
        </p:txBody>
      </p:sp>
      <p:sp>
        <p:nvSpPr>
          <p:cNvPr id="26" name="Flecha: a la derecha 25">
            <a:extLst>
              <a:ext uri="{FF2B5EF4-FFF2-40B4-BE49-F238E27FC236}">
                <a16:creationId xmlns:a16="http://schemas.microsoft.com/office/drawing/2014/main" id="{688FB6E9-8E7A-6C16-E577-51202B88AF85}"/>
              </a:ext>
            </a:extLst>
          </p:cNvPr>
          <p:cNvSpPr/>
          <p:nvPr/>
        </p:nvSpPr>
        <p:spPr>
          <a:xfrm>
            <a:off x="3266810" y="5045822"/>
            <a:ext cx="269823" cy="99794"/>
          </a:xfrm>
          <a:prstGeom prst="rightArrow">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AR" sz="1800" b="0" i="0" u="none" strike="noStrike" kern="1200" cap="none" spc="0" normalizeH="0" baseline="0" noProof="0">
              <a:ln>
                <a:noFill/>
              </a:ln>
              <a:solidFill>
                <a:prstClr val="white"/>
              </a:solidFill>
              <a:effectLst/>
              <a:uLnTx/>
              <a:uFillTx/>
              <a:latin typeface="Calibri"/>
              <a:ea typeface="+mn-ea"/>
              <a:cs typeface="+mn-cs"/>
            </a:endParaRPr>
          </a:p>
        </p:txBody>
      </p:sp>
      <p:sp>
        <p:nvSpPr>
          <p:cNvPr id="27" name="Flecha: a la derecha 26">
            <a:extLst>
              <a:ext uri="{FF2B5EF4-FFF2-40B4-BE49-F238E27FC236}">
                <a16:creationId xmlns:a16="http://schemas.microsoft.com/office/drawing/2014/main" id="{722B9711-4143-DEA3-24A6-F41E9659FCAF}"/>
              </a:ext>
            </a:extLst>
          </p:cNvPr>
          <p:cNvSpPr/>
          <p:nvPr/>
        </p:nvSpPr>
        <p:spPr>
          <a:xfrm>
            <a:off x="3269310" y="5453052"/>
            <a:ext cx="269823" cy="99794"/>
          </a:xfrm>
          <a:prstGeom prst="rightArrow">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AR" sz="1800" b="0" i="0" u="none" strike="noStrike" kern="1200" cap="none" spc="0" normalizeH="0" baseline="0" noProof="0">
              <a:ln>
                <a:noFill/>
              </a:ln>
              <a:solidFill>
                <a:prstClr val="white"/>
              </a:solidFill>
              <a:effectLst/>
              <a:uLnTx/>
              <a:uFillTx/>
              <a:latin typeface="Calibri"/>
              <a:ea typeface="+mn-ea"/>
              <a:cs typeface="+mn-cs"/>
            </a:endParaRPr>
          </a:p>
        </p:txBody>
      </p:sp>
      <p:sp>
        <p:nvSpPr>
          <p:cNvPr id="28" name="CuadroTexto 27">
            <a:extLst>
              <a:ext uri="{FF2B5EF4-FFF2-40B4-BE49-F238E27FC236}">
                <a16:creationId xmlns:a16="http://schemas.microsoft.com/office/drawing/2014/main" id="{9DF8FD26-2BA2-8694-B622-3B57DEF49F13}"/>
              </a:ext>
            </a:extLst>
          </p:cNvPr>
          <p:cNvSpPr txBox="1"/>
          <p:nvPr/>
        </p:nvSpPr>
        <p:spPr>
          <a:xfrm>
            <a:off x="1751419" y="3010993"/>
            <a:ext cx="1431097" cy="830997"/>
          </a:xfrm>
          <a:prstGeom prst="rect">
            <a:avLst/>
          </a:prstGeom>
          <a:noFill/>
          <a:ln>
            <a:solidFill>
              <a:schemeClr val="tx1"/>
            </a:solidFill>
          </a:ln>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prstClr val="black"/>
                </a:solidFill>
                <a:effectLst/>
                <a:uLnTx/>
                <a:uFillTx/>
                <a:latin typeface="Calibri"/>
                <a:ea typeface="+mn-ea"/>
                <a:cs typeface="+mn-cs"/>
              </a:rPr>
              <a:t>Sin relación de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prstClr val="black"/>
                </a:solidFill>
                <a:effectLst/>
                <a:uLnTx/>
                <a:uFillTx/>
                <a:latin typeface="Calibri"/>
                <a:ea typeface="+mn-ea"/>
                <a:cs typeface="+mn-cs"/>
              </a:rPr>
              <a:t>Dependencia</a:t>
            </a:r>
            <a:br>
              <a:rPr kumimoji="0" lang="es-AR" sz="1600" b="1" i="0" u="none" strike="noStrike" kern="1200" cap="none" spc="0" normalizeH="0" baseline="0" noProof="0" dirty="0">
                <a:ln>
                  <a:noFill/>
                </a:ln>
                <a:solidFill>
                  <a:prstClr val="black"/>
                </a:solidFill>
                <a:effectLst/>
                <a:uLnTx/>
                <a:uFillTx/>
                <a:latin typeface="Calibri"/>
                <a:ea typeface="+mn-ea"/>
                <a:cs typeface="+mn-cs"/>
              </a:rPr>
            </a:br>
            <a:r>
              <a:rPr kumimoji="0" lang="es-AR" sz="1600" b="1" i="0" u="none" strike="noStrike" kern="1200" cap="none" spc="0" normalizeH="0" baseline="0" noProof="0" dirty="0">
                <a:ln>
                  <a:noFill/>
                </a:ln>
                <a:solidFill>
                  <a:prstClr val="black"/>
                </a:solidFill>
                <a:effectLst/>
                <a:uLnTx/>
                <a:uFillTx/>
                <a:latin typeface="Calibri"/>
                <a:ea typeface="+mn-ea"/>
                <a:cs typeface="+mn-cs"/>
              </a:rPr>
              <a:t>documentada</a:t>
            </a:r>
          </a:p>
        </p:txBody>
      </p:sp>
      <p:cxnSp>
        <p:nvCxnSpPr>
          <p:cNvPr id="29" name="Conector recto 28">
            <a:extLst>
              <a:ext uri="{FF2B5EF4-FFF2-40B4-BE49-F238E27FC236}">
                <a16:creationId xmlns:a16="http://schemas.microsoft.com/office/drawing/2014/main" id="{19AD2B7F-1465-CDCB-C151-76AEDC9092FC}"/>
              </a:ext>
            </a:extLst>
          </p:cNvPr>
          <p:cNvCxnSpPr>
            <a:cxnSpLocks/>
            <a:stCxn id="28" idx="3"/>
            <a:endCxn id="16" idx="1"/>
          </p:cNvCxnSpPr>
          <p:nvPr/>
        </p:nvCxnSpPr>
        <p:spPr>
          <a:xfrm flipV="1">
            <a:off x="3182516" y="3071324"/>
            <a:ext cx="831311" cy="355168"/>
          </a:xfrm>
          <a:prstGeom prst="line">
            <a:avLst/>
          </a:prstGeom>
        </p:spPr>
        <p:style>
          <a:lnRef idx="1">
            <a:schemeClr val="dk1"/>
          </a:lnRef>
          <a:fillRef idx="0">
            <a:schemeClr val="dk1"/>
          </a:fillRef>
          <a:effectRef idx="0">
            <a:schemeClr val="dk1"/>
          </a:effectRef>
          <a:fontRef idx="minor">
            <a:schemeClr val="tx1"/>
          </a:fontRef>
        </p:style>
      </p:cxnSp>
      <p:sp>
        <p:nvSpPr>
          <p:cNvPr id="3" name="CuadroTexto 2">
            <a:extLst>
              <a:ext uri="{FF2B5EF4-FFF2-40B4-BE49-F238E27FC236}">
                <a16:creationId xmlns:a16="http://schemas.microsoft.com/office/drawing/2014/main" id="{A44CAF86-0F59-4217-F293-19EC49F4848E}"/>
              </a:ext>
            </a:extLst>
          </p:cNvPr>
          <p:cNvSpPr txBox="1"/>
          <p:nvPr/>
        </p:nvSpPr>
        <p:spPr>
          <a:xfrm>
            <a:off x="5616072" y="3585705"/>
            <a:ext cx="4928465" cy="369332"/>
          </a:xfrm>
          <a:prstGeom prst="rect">
            <a:avLst/>
          </a:prstGeom>
          <a:noFill/>
          <a:ln w="28575">
            <a:solidFill>
              <a:srgbClr val="FF0000"/>
            </a:solidFill>
          </a:ln>
        </p:spPr>
        <p:txBody>
          <a:bodyPr wrap="none" rtlCol="0">
            <a:spAutoFit/>
          </a:bodyPr>
          <a:lstStyle>
            <a:defPPr>
              <a:defRPr lang="es-AR"/>
            </a:defPPr>
            <a:lvl1pPr algn="ctr">
              <a:defRPr b="1">
                <a:solidFill>
                  <a:srgbClr val="FF0000"/>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800" b="1" i="0" u="none" strike="noStrike" kern="1200" cap="none" spc="0" normalizeH="0" baseline="0" noProof="0" dirty="0">
                <a:ln>
                  <a:noFill/>
                </a:ln>
                <a:solidFill>
                  <a:srgbClr val="FF0000"/>
                </a:solidFill>
                <a:effectLst/>
                <a:uLnTx/>
                <a:uFillTx/>
                <a:latin typeface="Calibri"/>
                <a:ea typeface="+mn-ea"/>
                <a:cs typeface="+mn-cs"/>
              </a:rPr>
              <a:t>Otras contrataciones  sin relación de dependencia</a:t>
            </a:r>
          </a:p>
        </p:txBody>
      </p:sp>
      <p:cxnSp>
        <p:nvCxnSpPr>
          <p:cNvPr id="4" name="Conector recto 3">
            <a:extLst>
              <a:ext uri="{FF2B5EF4-FFF2-40B4-BE49-F238E27FC236}">
                <a16:creationId xmlns:a16="http://schemas.microsoft.com/office/drawing/2014/main" id="{CACDB485-D08F-2AE9-F74F-024AA4343714}"/>
              </a:ext>
            </a:extLst>
          </p:cNvPr>
          <p:cNvCxnSpPr>
            <a:cxnSpLocks/>
            <a:stCxn id="16" idx="3"/>
            <a:endCxn id="3" idx="1"/>
          </p:cNvCxnSpPr>
          <p:nvPr/>
        </p:nvCxnSpPr>
        <p:spPr>
          <a:xfrm>
            <a:off x="5380163" y="3071324"/>
            <a:ext cx="235909" cy="699047"/>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14" name="Conector recto 13">
            <a:extLst>
              <a:ext uri="{FF2B5EF4-FFF2-40B4-BE49-F238E27FC236}">
                <a16:creationId xmlns:a16="http://schemas.microsoft.com/office/drawing/2014/main" id="{324211CD-A56A-E2C6-C7E4-4E77F55BD523}"/>
              </a:ext>
            </a:extLst>
          </p:cNvPr>
          <p:cNvCxnSpPr>
            <a:cxnSpLocks/>
          </p:cNvCxnSpPr>
          <p:nvPr/>
        </p:nvCxnSpPr>
        <p:spPr>
          <a:xfrm>
            <a:off x="4301812" y="3239726"/>
            <a:ext cx="395182" cy="842090"/>
          </a:xfrm>
          <a:prstGeom prst="line">
            <a:avLst/>
          </a:prstGeom>
        </p:spPr>
        <p:style>
          <a:lnRef idx="1">
            <a:schemeClr val="dk1"/>
          </a:lnRef>
          <a:fillRef idx="0">
            <a:schemeClr val="dk1"/>
          </a:fillRef>
          <a:effectRef idx="0">
            <a:schemeClr val="dk1"/>
          </a:effectRef>
          <a:fontRef idx="minor">
            <a:schemeClr val="tx1"/>
          </a:fontRef>
        </p:style>
      </p:cxnSp>
      <p:sp>
        <p:nvSpPr>
          <p:cNvPr id="15" name="CuadroTexto 14">
            <a:extLst>
              <a:ext uri="{FF2B5EF4-FFF2-40B4-BE49-F238E27FC236}">
                <a16:creationId xmlns:a16="http://schemas.microsoft.com/office/drawing/2014/main" id="{706CA611-1F83-8247-0373-D4AEBF2E05FE}"/>
              </a:ext>
            </a:extLst>
          </p:cNvPr>
          <p:cNvSpPr txBox="1"/>
          <p:nvPr/>
        </p:nvSpPr>
        <p:spPr>
          <a:xfrm>
            <a:off x="3905916" y="4081816"/>
            <a:ext cx="3576107" cy="584775"/>
          </a:xfrm>
          <a:prstGeom prst="rect">
            <a:avLst/>
          </a:prstGeom>
          <a:noFill/>
          <a:ln>
            <a:solidFill>
              <a:schemeClr val="tx1"/>
            </a:solidFill>
          </a:ln>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prstClr val="black"/>
                </a:solidFill>
                <a:effectLst/>
                <a:uLnTx/>
                <a:uFillTx/>
                <a:latin typeface="Calibri"/>
                <a:ea typeface="+mn-ea"/>
                <a:cs typeface="+mn-cs"/>
              </a:rPr>
              <a:t>Recibos – facturas – contratos – oferta y</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prstClr val="black"/>
                </a:solidFill>
                <a:effectLst/>
                <a:uLnTx/>
                <a:uFillTx/>
                <a:latin typeface="Calibri"/>
                <a:ea typeface="+mn-ea"/>
                <a:cs typeface="+mn-cs"/>
              </a:rPr>
              <a:t>contraoferta – concurso de precios</a:t>
            </a:r>
          </a:p>
        </p:txBody>
      </p:sp>
      <p:sp>
        <p:nvSpPr>
          <p:cNvPr id="9" name="Rectangle 6">
            <a:extLst>
              <a:ext uri="{FF2B5EF4-FFF2-40B4-BE49-F238E27FC236}">
                <a16:creationId xmlns:a16="http://schemas.microsoft.com/office/drawing/2014/main" id="{4314CD82-FD8B-F447-1DD1-607CDFCD1694}"/>
              </a:ext>
            </a:extLst>
          </p:cNvPr>
          <p:cNvSpPr txBox="1">
            <a:spLocks noGrp="1" noChangeArrowheads="1"/>
          </p:cNvSpPr>
          <p:nvPr/>
        </p:nvSpPr>
        <p:spPr bwMode="auto">
          <a:xfrm>
            <a:off x="10106476" y="6344556"/>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s-ES" altLang="es-ES" sz="1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s-ES" altLang="es-ES" sz="1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p>
          <a:p>
            <a:pPr marL="0" marR="0" lvl="0" indent="0" algn="r" defTabSz="914400" rtl="0" eaLnBrk="1" fontAlgn="auto" latinLnBrk="0" hangingPunct="1">
              <a:lnSpc>
                <a:spcPct val="100000"/>
              </a:lnSpc>
              <a:spcBef>
                <a:spcPts val="0"/>
              </a:spcBef>
              <a:spcAft>
                <a:spcPts val="0"/>
              </a:spcAft>
              <a:buClrTx/>
              <a:buSzTx/>
              <a:buFontTx/>
              <a:buNone/>
              <a:tabLst/>
              <a:defRPr/>
            </a:pPr>
            <a:fld id="{C78EACEA-4453-4BB1-B0B6-1EC32BFE144D}" type="slidenum">
              <a:rPr kumimoji="0" lang="es-ES" altLang="es-ES" sz="10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7</a:t>
            </a:fld>
            <a:r>
              <a:rPr kumimoji="0" lang="es-ES" altLang="es-ES" sz="1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/63</a:t>
            </a:r>
            <a:endParaRPr kumimoji="0" lang="es-ES" altLang="es-ES" sz="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0380426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FC4B10-DEC3-474B-F872-3FAEAFAB89A9}"/>
            </a:ext>
          </a:extLst>
        </p:cNvPr>
        <p:cNvGrpSpPr/>
        <p:nvPr/>
      </p:nvGrpSpPr>
      <p:grpSpPr>
        <a:xfrm>
          <a:off x="0" y="0"/>
          <a:ext cx="0" cy="0"/>
          <a:chOff x="0" y="0"/>
          <a:chExt cx="0" cy="0"/>
        </a:xfrm>
      </p:grpSpPr>
      <p:sp>
        <p:nvSpPr>
          <p:cNvPr id="2" name="Rectángulo: esquinas redondeadas 1">
            <a:extLst>
              <a:ext uri="{FF2B5EF4-FFF2-40B4-BE49-F238E27FC236}">
                <a16:creationId xmlns:a16="http://schemas.microsoft.com/office/drawing/2014/main" id="{0CF8BA7C-25EE-747E-653F-953871FC56A6}"/>
              </a:ext>
            </a:extLst>
          </p:cNvPr>
          <p:cNvSpPr/>
          <p:nvPr/>
        </p:nvSpPr>
        <p:spPr>
          <a:xfrm>
            <a:off x="3643085" y="130628"/>
            <a:ext cx="4920342" cy="551789"/>
          </a:xfrm>
          <a:prstGeom prst="roundRect">
            <a:avLst/>
          </a:prstGeom>
          <a:noFill/>
          <a:ln w="254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wrap="square" lIns="90000" tIns="72000" bIns="72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2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Light"/>
                <a:ea typeface="+mn-ea"/>
                <a:cs typeface="+mn-cs"/>
              </a:rPr>
              <a:t>LA LEY DE MODERNIZACIÓN LABORAL</a:t>
            </a:r>
          </a:p>
        </p:txBody>
      </p:sp>
      <p:sp>
        <p:nvSpPr>
          <p:cNvPr id="6" name="CuadroTexto 5">
            <a:extLst>
              <a:ext uri="{FF2B5EF4-FFF2-40B4-BE49-F238E27FC236}">
                <a16:creationId xmlns:a16="http://schemas.microsoft.com/office/drawing/2014/main" id="{8A054AA9-733E-1FEC-ED17-9C3F492040B7}"/>
              </a:ext>
            </a:extLst>
          </p:cNvPr>
          <p:cNvSpPr txBox="1"/>
          <p:nvPr/>
        </p:nvSpPr>
        <p:spPr>
          <a:xfrm>
            <a:off x="3095972" y="5491019"/>
            <a:ext cx="6013450" cy="1323439"/>
          </a:xfrm>
          <a:prstGeom prst="rect">
            <a:avLst/>
          </a:prstGeom>
          <a:noFill/>
          <a:ln>
            <a:solidFill>
              <a:schemeClr val="tx1"/>
            </a:solidFill>
          </a:ln>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s-AR" sz="800" b="0" i="0" u="none" strike="noStrike" kern="1200" cap="none" spc="0" normalizeH="0" baseline="0" noProof="0" dirty="0">
                <a:ln>
                  <a:noFill/>
                </a:ln>
                <a:solidFill>
                  <a:prstClr val="black"/>
                </a:solidFill>
                <a:effectLst/>
                <a:uLnTx/>
                <a:uFillTx/>
                <a:latin typeface="Calibri"/>
                <a:ea typeface="+mn-ea"/>
                <a:cs typeface="+mn-cs"/>
              </a:rPr>
              <a:t>Artículo 14.- </a:t>
            </a:r>
            <a:r>
              <a:rPr kumimoji="0" lang="es-AR" sz="800" b="1" i="0" u="none" strike="noStrike" kern="1200" cap="none" spc="0" normalizeH="0" baseline="0" noProof="0" dirty="0" err="1">
                <a:ln>
                  <a:noFill/>
                </a:ln>
                <a:solidFill>
                  <a:prstClr val="black"/>
                </a:solidFill>
                <a:effectLst/>
                <a:uLnTx/>
                <a:uFillTx/>
                <a:latin typeface="Calibri"/>
                <a:ea typeface="+mn-ea"/>
                <a:cs typeface="+mn-cs"/>
              </a:rPr>
              <a:t>Sustitúyese</a:t>
            </a:r>
            <a:r>
              <a:rPr kumimoji="0" lang="es-AR" sz="800" b="1" i="0" u="none" strike="noStrike" kern="1200" cap="none" spc="0" normalizeH="0" baseline="0" noProof="0" dirty="0">
                <a:ln>
                  <a:noFill/>
                </a:ln>
                <a:solidFill>
                  <a:prstClr val="black"/>
                </a:solidFill>
                <a:effectLst/>
                <a:uLnTx/>
                <a:uFillTx/>
                <a:latin typeface="Calibri"/>
                <a:ea typeface="+mn-ea"/>
                <a:cs typeface="+mn-cs"/>
              </a:rPr>
              <a:t> el artículo 26</a:t>
            </a:r>
            <a:r>
              <a:rPr kumimoji="0" lang="es-AR" sz="800" b="0" i="0" u="none" strike="noStrike" kern="1200" cap="none" spc="0" normalizeH="0" baseline="0" noProof="0" dirty="0">
                <a:ln>
                  <a:noFill/>
                </a:ln>
                <a:solidFill>
                  <a:prstClr val="black"/>
                </a:solidFill>
                <a:effectLst/>
                <a:uLnTx/>
                <a:uFillTx/>
                <a:latin typeface="Calibri"/>
                <a:ea typeface="+mn-ea"/>
                <a:cs typeface="+mn-cs"/>
              </a:rPr>
              <a:t> de la Ley de Contrato de Trabajo </a:t>
            </a:r>
            <a:r>
              <a:rPr kumimoji="0" lang="es-AR" sz="800" b="0" i="0" u="none" strike="noStrike" kern="1200" cap="none" spc="0" normalizeH="0" baseline="0" noProof="0" dirty="0" err="1">
                <a:ln>
                  <a:noFill/>
                </a:ln>
                <a:solidFill>
                  <a:prstClr val="black"/>
                </a:solidFill>
                <a:effectLst/>
                <a:uLnTx/>
                <a:uFillTx/>
                <a:latin typeface="Calibri"/>
                <a:ea typeface="+mn-ea"/>
                <a:cs typeface="+mn-cs"/>
              </a:rPr>
              <a:t>N°</a:t>
            </a:r>
            <a:r>
              <a:rPr kumimoji="0" lang="es-AR" sz="800" b="0" i="0" u="none" strike="noStrike" kern="1200" cap="none" spc="0" normalizeH="0" baseline="0" noProof="0" dirty="0">
                <a:ln>
                  <a:noFill/>
                </a:ln>
                <a:solidFill>
                  <a:prstClr val="black"/>
                </a:solidFill>
                <a:effectLst/>
                <a:uLnTx/>
                <a:uFillTx/>
                <a:latin typeface="Calibri"/>
                <a:ea typeface="+mn-ea"/>
                <a:cs typeface="+mn-cs"/>
              </a:rPr>
              <a:t> 20.744 (</a:t>
            </a:r>
            <a:r>
              <a:rPr kumimoji="0" lang="es-AR" sz="800" b="0" i="0" u="none" strike="noStrike" kern="1200" cap="none" spc="0" normalizeH="0" baseline="0" noProof="0" dirty="0" err="1">
                <a:ln>
                  <a:noFill/>
                </a:ln>
                <a:solidFill>
                  <a:prstClr val="black"/>
                </a:solidFill>
                <a:effectLst/>
                <a:uLnTx/>
                <a:uFillTx/>
                <a:latin typeface="Calibri"/>
                <a:ea typeface="+mn-ea"/>
                <a:cs typeface="+mn-cs"/>
              </a:rPr>
              <a:t>t.o</a:t>
            </a:r>
            <a:r>
              <a:rPr kumimoji="0" lang="es-AR" sz="800" b="0" i="0" u="none" strike="noStrike" kern="1200" cap="none" spc="0" normalizeH="0" baseline="0" noProof="0" dirty="0">
                <a:ln>
                  <a:noFill/>
                </a:ln>
                <a:solidFill>
                  <a:prstClr val="black"/>
                </a:solidFill>
                <a:effectLst/>
                <a:uLnTx/>
                <a:uFillTx/>
                <a:latin typeface="Calibri"/>
                <a:ea typeface="+mn-ea"/>
                <a:cs typeface="+mn-cs"/>
              </a:rPr>
              <a:t>. 1976) y sus modificaciones, por el siguiente:</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s-AR" sz="800" b="0" i="0" u="none" strike="noStrike" kern="1200" cap="none" spc="0" normalizeH="0" baseline="0" noProof="0" dirty="0">
                <a:ln>
                  <a:noFill/>
                </a:ln>
                <a:solidFill>
                  <a:prstClr val="black"/>
                </a:solidFill>
                <a:effectLst/>
                <a:uLnTx/>
                <a:uFillTx/>
                <a:latin typeface="Calibri"/>
                <a:ea typeface="+mn-ea"/>
                <a:cs typeface="+mn-cs"/>
              </a:rPr>
              <a:t>Artículo 26: Empleador. Se considera empleador a la persona humana o jurídica, o conjunto de ellas aún sin personalidad jurídica propia, que, a los fines de desempeñarse bajo su dependencia, requiera los servicios de un trabajador.</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s-AR" sz="800" b="0" i="0" u="none" strike="noStrike" kern="1200" cap="none" spc="0" normalizeH="0" baseline="0" noProof="0" dirty="0">
                <a:ln>
                  <a:noFill/>
                </a:ln>
                <a:solidFill>
                  <a:prstClr val="black"/>
                </a:solidFill>
                <a:effectLst/>
                <a:uLnTx/>
                <a:uFillTx/>
                <a:latin typeface="Calibri"/>
                <a:ea typeface="+mn-ea"/>
                <a:cs typeface="+mn-cs"/>
              </a:rPr>
              <a:t>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s-AR" sz="800" b="0" i="0" u="none" strike="noStrike" kern="1200" cap="none" spc="0" normalizeH="0" baseline="0" noProof="0" dirty="0">
                <a:ln>
                  <a:noFill/>
                </a:ln>
                <a:solidFill>
                  <a:prstClr val="black"/>
                </a:solidFill>
                <a:effectLst/>
                <a:uLnTx/>
                <a:uFillTx/>
                <a:latin typeface="Calibri"/>
                <a:ea typeface="+mn-ea"/>
                <a:cs typeface="+mn-cs"/>
              </a:rPr>
              <a:t>Artículo 15.- </a:t>
            </a:r>
            <a:r>
              <a:rPr kumimoji="0" lang="es-AR" sz="800" b="1" i="0" u="none" strike="noStrike" kern="1200" cap="none" spc="0" normalizeH="0" baseline="0" noProof="0" dirty="0" err="1">
                <a:ln>
                  <a:noFill/>
                </a:ln>
                <a:solidFill>
                  <a:prstClr val="black"/>
                </a:solidFill>
                <a:effectLst/>
                <a:uLnTx/>
                <a:uFillTx/>
                <a:latin typeface="Calibri"/>
                <a:ea typeface="+mn-ea"/>
                <a:cs typeface="+mn-cs"/>
              </a:rPr>
              <a:t>Sustitúyese</a:t>
            </a:r>
            <a:r>
              <a:rPr kumimoji="0" lang="es-AR" sz="800" b="1" i="0" u="none" strike="noStrike" kern="1200" cap="none" spc="0" normalizeH="0" baseline="0" noProof="0" dirty="0">
                <a:ln>
                  <a:noFill/>
                </a:ln>
                <a:solidFill>
                  <a:prstClr val="black"/>
                </a:solidFill>
                <a:effectLst/>
                <a:uLnTx/>
                <a:uFillTx/>
                <a:latin typeface="Calibri"/>
                <a:ea typeface="+mn-ea"/>
                <a:cs typeface="+mn-cs"/>
              </a:rPr>
              <a:t> el artículo 27</a:t>
            </a:r>
            <a:r>
              <a:rPr kumimoji="0" lang="es-AR" sz="800" b="0" i="0" u="none" strike="noStrike" kern="1200" cap="none" spc="0" normalizeH="0" baseline="0" noProof="0" dirty="0">
                <a:ln>
                  <a:noFill/>
                </a:ln>
                <a:solidFill>
                  <a:prstClr val="black"/>
                </a:solidFill>
                <a:effectLst/>
                <a:uLnTx/>
                <a:uFillTx/>
                <a:latin typeface="Calibri"/>
                <a:ea typeface="+mn-ea"/>
                <a:cs typeface="+mn-cs"/>
              </a:rPr>
              <a:t> de la Ley de Contrato de Trabajo </a:t>
            </a:r>
            <a:r>
              <a:rPr kumimoji="0" lang="es-AR" sz="800" b="0" i="0" u="none" strike="noStrike" kern="1200" cap="none" spc="0" normalizeH="0" baseline="0" noProof="0" dirty="0" err="1">
                <a:ln>
                  <a:noFill/>
                </a:ln>
                <a:solidFill>
                  <a:prstClr val="black"/>
                </a:solidFill>
                <a:effectLst/>
                <a:uLnTx/>
                <a:uFillTx/>
                <a:latin typeface="Calibri"/>
                <a:ea typeface="+mn-ea"/>
                <a:cs typeface="+mn-cs"/>
              </a:rPr>
              <a:t>N°</a:t>
            </a:r>
            <a:r>
              <a:rPr kumimoji="0" lang="es-AR" sz="800" b="0" i="0" u="none" strike="noStrike" kern="1200" cap="none" spc="0" normalizeH="0" baseline="0" noProof="0" dirty="0">
                <a:ln>
                  <a:noFill/>
                </a:ln>
                <a:solidFill>
                  <a:prstClr val="black"/>
                </a:solidFill>
                <a:effectLst/>
                <a:uLnTx/>
                <a:uFillTx/>
                <a:latin typeface="Calibri"/>
                <a:ea typeface="+mn-ea"/>
                <a:cs typeface="+mn-cs"/>
              </a:rPr>
              <a:t> 20.744 (</a:t>
            </a:r>
            <a:r>
              <a:rPr kumimoji="0" lang="es-AR" sz="800" b="0" i="0" u="none" strike="noStrike" kern="1200" cap="none" spc="0" normalizeH="0" baseline="0" noProof="0" dirty="0" err="1">
                <a:ln>
                  <a:noFill/>
                </a:ln>
                <a:solidFill>
                  <a:prstClr val="black"/>
                </a:solidFill>
                <a:effectLst/>
                <a:uLnTx/>
                <a:uFillTx/>
                <a:latin typeface="Calibri"/>
                <a:ea typeface="+mn-ea"/>
                <a:cs typeface="+mn-cs"/>
              </a:rPr>
              <a:t>t.o</a:t>
            </a:r>
            <a:r>
              <a:rPr kumimoji="0" lang="es-AR" sz="800" b="0" i="0" u="none" strike="noStrike" kern="1200" cap="none" spc="0" normalizeH="0" baseline="0" noProof="0" dirty="0">
                <a:ln>
                  <a:noFill/>
                </a:ln>
                <a:solidFill>
                  <a:prstClr val="black"/>
                </a:solidFill>
                <a:effectLst/>
                <a:uLnTx/>
                <a:uFillTx/>
                <a:latin typeface="Calibri"/>
                <a:ea typeface="+mn-ea"/>
                <a:cs typeface="+mn-cs"/>
              </a:rPr>
              <a:t>. 1976) y sus modificaciones, por el siguiente:</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s-AR" sz="800" b="0" i="0" u="none" strike="noStrike" kern="1200" cap="none" spc="0" normalizeH="0" baseline="0" noProof="0" dirty="0">
                <a:ln>
                  <a:noFill/>
                </a:ln>
                <a:solidFill>
                  <a:prstClr val="black"/>
                </a:solidFill>
                <a:effectLst/>
                <a:uLnTx/>
                <a:uFillTx/>
                <a:latin typeface="Calibri"/>
                <a:ea typeface="+mn-ea"/>
                <a:cs typeface="+mn-cs"/>
              </a:rPr>
              <a:t>Artículo 27: Socio-empleado. Las personas que, integrando una sociedad, prestan a ésta toda su actividad en forma personal y habitual, con sujeción a las instrucciones o directivas que concretamente se le impartan, serán consideradas como trabajadores dependientes de la sociedad a los efectos de la aplicación de esta ley y de los regímenes legales o convencionales que regulan y protegen la prestación de trabajo en relación de dependencia.</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s-AR" sz="800" b="0" i="0" u="none" strike="noStrike" kern="1200" cap="none" spc="0" normalizeH="0" baseline="0" noProof="0" dirty="0" err="1">
                <a:ln>
                  <a:noFill/>
                </a:ln>
                <a:solidFill>
                  <a:prstClr val="black"/>
                </a:solidFill>
                <a:effectLst/>
                <a:uLnTx/>
                <a:uFillTx/>
                <a:latin typeface="Calibri"/>
                <a:ea typeface="+mn-ea"/>
                <a:cs typeface="+mn-cs"/>
              </a:rPr>
              <a:t>Exceptúanse</a:t>
            </a:r>
            <a:r>
              <a:rPr kumimoji="0" lang="es-AR" sz="800" b="0" i="0" u="none" strike="noStrike" kern="1200" cap="none" spc="0" normalizeH="0" baseline="0" noProof="0" dirty="0">
                <a:ln>
                  <a:noFill/>
                </a:ln>
                <a:solidFill>
                  <a:prstClr val="black"/>
                </a:solidFill>
                <a:effectLst/>
                <a:uLnTx/>
                <a:uFillTx/>
                <a:latin typeface="Calibri"/>
                <a:ea typeface="+mn-ea"/>
                <a:cs typeface="+mn-cs"/>
              </a:rPr>
              <a:t> las sociedades de familia entre integrantes del grupo familiar primario.</a:t>
            </a:r>
          </a:p>
        </p:txBody>
      </p:sp>
      <p:sp>
        <p:nvSpPr>
          <p:cNvPr id="7" name="CuadroTexto 6">
            <a:extLst>
              <a:ext uri="{FF2B5EF4-FFF2-40B4-BE49-F238E27FC236}">
                <a16:creationId xmlns:a16="http://schemas.microsoft.com/office/drawing/2014/main" id="{81BBB5CA-0899-AB74-4E74-450760DD428C}"/>
              </a:ext>
            </a:extLst>
          </p:cNvPr>
          <p:cNvSpPr txBox="1"/>
          <p:nvPr/>
        </p:nvSpPr>
        <p:spPr>
          <a:xfrm>
            <a:off x="2728641" y="3309606"/>
            <a:ext cx="2078519" cy="338554"/>
          </a:xfrm>
          <a:prstGeom prst="rect">
            <a:avLst/>
          </a:prstGeom>
          <a:noFill/>
          <a:ln>
            <a:solidFill>
              <a:schemeClr val="tx1"/>
            </a:solidFill>
          </a:ln>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srgbClr val="4472C4">
                    <a:lumMod val="75000"/>
                  </a:srgbClr>
                </a:solidFill>
                <a:effectLst/>
                <a:uLnTx/>
                <a:uFillTx/>
                <a:latin typeface="Calibri"/>
                <a:ea typeface="+mn-ea"/>
                <a:cs typeface="+mn-cs"/>
              </a:rPr>
              <a:t>EL SOCIO - EMPLEADO</a:t>
            </a:r>
          </a:p>
        </p:txBody>
      </p:sp>
      <p:sp>
        <p:nvSpPr>
          <p:cNvPr id="8" name="CuadroTexto 7">
            <a:extLst>
              <a:ext uri="{FF2B5EF4-FFF2-40B4-BE49-F238E27FC236}">
                <a16:creationId xmlns:a16="http://schemas.microsoft.com/office/drawing/2014/main" id="{72BF5AC5-DDF7-F32D-90B1-035A5B0E7C1E}"/>
              </a:ext>
            </a:extLst>
          </p:cNvPr>
          <p:cNvSpPr txBox="1"/>
          <p:nvPr/>
        </p:nvSpPr>
        <p:spPr>
          <a:xfrm>
            <a:off x="5220090" y="2840445"/>
            <a:ext cx="1894173" cy="338554"/>
          </a:xfrm>
          <a:prstGeom prst="rect">
            <a:avLst/>
          </a:prstGeom>
          <a:noFill/>
          <a:ln>
            <a:solidFill>
              <a:schemeClr val="tx1"/>
            </a:solidFill>
          </a:ln>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prstClr val="black"/>
                </a:solidFill>
                <a:effectLst/>
                <a:uLnTx/>
                <a:uFillTx/>
                <a:latin typeface="Calibri"/>
                <a:ea typeface="+mn-ea"/>
                <a:cs typeface="+mn-cs"/>
              </a:rPr>
              <a:t>Integran la sociedad</a:t>
            </a:r>
          </a:p>
        </p:txBody>
      </p:sp>
      <p:sp>
        <p:nvSpPr>
          <p:cNvPr id="9" name="CuadroTexto 8">
            <a:extLst>
              <a:ext uri="{FF2B5EF4-FFF2-40B4-BE49-F238E27FC236}">
                <a16:creationId xmlns:a16="http://schemas.microsoft.com/office/drawing/2014/main" id="{80DCAECC-A710-59D9-B17A-CBB09E360C0C}"/>
              </a:ext>
            </a:extLst>
          </p:cNvPr>
          <p:cNvSpPr txBox="1"/>
          <p:nvPr/>
        </p:nvSpPr>
        <p:spPr>
          <a:xfrm>
            <a:off x="5237474" y="3312160"/>
            <a:ext cx="3193117" cy="584775"/>
          </a:xfrm>
          <a:prstGeom prst="rect">
            <a:avLst/>
          </a:prstGeom>
          <a:noFill/>
          <a:ln>
            <a:solidFill>
              <a:schemeClr val="tx1"/>
            </a:solidFill>
          </a:ln>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prstClr val="black"/>
                </a:solidFill>
                <a:effectLst/>
                <a:uLnTx/>
                <a:uFillTx/>
                <a:latin typeface="Calibri"/>
                <a:ea typeface="+mn-ea"/>
                <a:cs typeface="+mn-cs"/>
              </a:rPr>
              <a:t>Los que presten todo o parte de su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prstClr val="black"/>
                </a:solidFill>
                <a:effectLst/>
                <a:uLnTx/>
                <a:uFillTx/>
                <a:latin typeface="Calibri"/>
                <a:ea typeface="+mn-ea"/>
                <a:cs typeface="+mn-cs"/>
              </a:rPr>
              <a:t>trabajo en relación de dependencia</a:t>
            </a:r>
          </a:p>
        </p:txBody>
      </p:sp>
      <p:cxnSp>
        <p:nvCxnSpPr>
          <p:cNvPr id="10" name="Conector recto 9">
            <a:extLst>
              <a:ext uri="{FF2B5EF4-FFF2-40B4-BE49-F238E27FC236}">
                <a16:creationId xmlns:a16="http://schemas.microsoft.com/office/drawing/2014/main" id="{66F30048-6901-B631-4C4B-50ADA161DA37}"/>
              </a:ext>
            </a:extLst>
          </p:cNvPr>
          <p:cNvCxnSpPr>
            <a:cxnSpLocks/>
            <a:stCxn id="7" idx="3"/>
            <a:endCxn id="8" idx="1"/>
          </p:cNvCxnSpPr>
          <p:nvPr/>
        </p:nvCxnSpPr>
        <p:spPr>
          <a:xfrm flipV="1">
            <a:off x="4807160" y="3009722"/>
            <a:ext cx="412930" cy="469161"/>
          </a:xfrm>
          <a:prstGeom prst="line">
            <a:avLst/>
          </a:prstGeom>
        </p:spPr>
        <p:style>
          <a:lnRef idx="1">
            <a:schemeClr val="dk1"/>
          </a:lnRef>
          <a:fillRef idx="0">
            <a:schemeClr val="dk1"/>
          </a:fillRef>
          <a:effectRef idx="0">
            <a:schemeClr val="dk1"/>
          </a:effectRef>
          <a:fontRef idx="minor">
            <a:schemeClr val="tx1"/>
          </a:fontRef>
        </p:style>
      </p:cxnSp>
      <p:cxnSp>
        <p:nvCxnSpPr>
          <p:cNvPr id="11" name="Conector recto 10">
            <a:extLst>
              <a:ext uri="{FF2B5EF4-FFF2-40B4-BE49-F238E27FC236}">
                <a16:creationId xmlns:a16="http://schemas.microsoft.com/office/drawing/2014/main" id="{FD3CD01E-9908-2784-1986-870B2D93E854}"/>
              </a:ext>
            </a:extLst>
          </p:cNvPr>
          <p:cNvCxnSpPr>
            <a:cxnSpLocks/>
            <a:stCxn id="7" idx="3"/>
            <a:endCxn id="9" idx="1"/>
          </p:cNvCxnSpPr>
          <p:nvPr/>
        </p:nvCxnSpPr>
        <p:spPr>
          <a:xfrm>
            <a:off x="4807160" y="3478883"/>
            <a:ext cx="430314" cy="125665"/>
          </a:xfrm>
          <a:prstGeom prst="line">
            <a:avLst/>
          </a:prstGeom>
        </p:spPr>
        <p:style>
          <a:lnRef idx="1">
            <a:schemeClr val="dk1"/>
          </a:lnRef>
          <a:fillRef idx="0">
            <a:schemeClr val="dk1"/>
          </a:fillRef>
          <a:effectRef idx="0">
            <a:schemeClr val="dk1"/>
          </a:effectRef>
          <a:fontRef idx="minor">
            <a:schemeClr val="tx1"/>
          </a:fontRef>
        </p:style>
      </p:cxnSp>
      <p:sp>
        <p:nvSpPr>
          <p:cNvPr id="12" name="CuadroTexto 11">
            <a:extLst>
              <a:ext uri="{FF2B5EF4-FFF2-40B4-BE49-F238E27FC236}">
                <a16:creationId xmlns:a16="http://schemas.microsoft.com/office/drawing/2014/main" id="{9C9A332B-8366-65E1-0CE1-2040D0CAEE16}"/>
              </a:ext>
            </a:extLst>
          </p:cNvPr>
          <p:cNvSpPr txBox="1"/>
          <p:nvPr/>
        </p:nvSpPr>
        <p:spPr>
          <a:xfrm>
            <a:off x="5257822" y="4016103"/>
            <a:ext cx="3050836" cy="338554"/>
          </a:xfrm>
          <a:prstGeom prst="rect">
            <a:avLst/>
          </a:prstGeom>
          <a:noFill/>
          <a:ln>
            <a:solidFill>
              <a:schemeClr val="tx1"/>
            </a:solidFill>
          </a:ln>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prstClr val="black"/>
                </a:solidFill>
                <a:effectLst/>
                <a:uLnTx/>
                <a:uFillTx/>
                <a:latin typeface="Calibri"/>
                <a:ea typeface="+mn-ea"/>
                <a:cs typeface="+mn-cs"/>
              </a:rPr>
              <a:t>Excepción – sociedades de familia</a:t>
            </a:r>
          </a:p>
        </p:txBody>
      </p:sp>
      <p:cxnSp>
        <p:nvCxnSpPr>
          <p:cNvPr id="13" name="Conector recto 12">
            <a:extLst>
              <a:ext uri="{FF2B5EF4-FFF2-40B4-BE49-F238E27FC236}">
                <a16:creationId xmlns:a16="http://schemas.microsoft.com/office/drawing/2014/main" id="{B0528236-2756-5FEC-DEBB-7CE3DD750A01}"/>
              </a:ext>
            </a:extLst>
          </p:cNvPr>
          <p:cNvCxnSpPr>
            <a:cxnSpLocks/>
            <a:stCxn id="7" idx="3"/>
            <a:endCxn id="12" idx="1"/>
          </p:cNvCxnSpPr>
          <p:nvPr/>
        </p:nvCxnSpPr>
        <p:spPr>
          <a:xfrm>
            <a:off x="4807160" y="3478883"/>
            <a:ext cx="450662" cy="706497"/>
          </a:xfrm>
          <a:prstGeom prst="line">
            <a:avLst/>
          </a:prstGeom>
        </p:spPr>
        <p:style>
          <a:lnRef idx="1">
            <a:schemeClr val="dk1"/>
          </a:lnRef>
          <a:fillRef idx="0">
            <a:schemeClr val="dk1"/>
          </a:fillRef>
          <a:effectRef idx="0">
            <a:schemeClr val="dk1"/>
          </a:effectRef>
          <a:fontRef idx="minor">
            <a:schemeClr val="tx1"/>
          </a:fontRef>
        </p:style>
      </p:cxnSp>
      <p:sp>
        <p:nvSpPr>
          <p:cNvPr id="16" name="CuadroTexto 15">
            <a:extLst>
              <a:ext uri="{FF2B5EF4-FFF2-40B4-BE49-F238E27FC236}">
                <a16:creationId xmlns:a16="http://schemas.microsoft.com/office/drawing/2014/main" id="{13AF205E-500C-3D77-2EBD-CE5AA2F37491}"/>
              </a:ext>
            </a:extLst>
          </p:cNvPr>
          <p:cNvSpPr txBox="1"/>
          <p:nvPr/>
        </p:nvSpPr>
        <p:spPr>
          <a:xfrm>
            <a:off x="2780709" y="4007447"/>
            <a:ext cx="1770036" cy="338554"/>
          </a:xfrm>
          <a:prstGeom prst="rect">
            <a:avLst/>
          </a:prstGeom>
          <a:noFill/>
          <a:ln>
            <a:solidFill>
              <a:schemeClr val="tx1"/>
            </a:solidFill>
          </a:ln>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prstClr val="black"/>
                </a:solidFill>
                <a:effectLst/>
                <a:uLnTx/>
                <a:uFillTx/>
                <a:latin typeface="Calibri"/>
                <a:ea typeface="+mn-ea"/>
                <a:cs typeface="+mn-cs"/>
              </a:rPr>
              <a:t>Norma </a:t>
            </a:r>
            <a:r>
              <a:rPr kumimoji="0" lang="es-AR" sz="1600" b="1" i="0" u="none" strike="noStrike" kern="1200" cap="none" spc="0" normalizeH="0" baseline="0" noProof="0" dirty="0" err="1">
                <a:ln>
                  <a:noFill/>
                </a:ln>
                <a:solidFill>
                  <a:prstClr val="black"/>
                </a:solidFill>
                <a:effectLst/>
                <a:uLnTx/>
                <a:uFillTx/>
                <a:latin typeface="Calibri"/>
                <a:ea typeface="+mn-ea"/>
                <a:cs typeface="+mn-cs"/>
              </a:rPr>
              <a:t>anti-fraude</a:t>
            </a:r>
            <a:endParaRPr kumimoji="0" lang="es-AR" sz="1600" b="1" i="0" u="none" strike="noStrike" kern="1200" cap="none" spc="0" normalizeH="0" baseline="0" noProof="0" dirty="0">
              <a:ln>
                <a:noFill/>
              </a:ln>
              <a:solidFill>
                <a:prstClr val="black"/>
              </a:solidFill>
              <a:effectLst/>
              <a:uLnTx/>
              <a:uFillTx/>
              <a:latin typeface="Calibri"/>
              <a:ea typeface="+mn-ea"/>
              <a:cs typeface="+mn-cs"/>
            </a:endParaRPr>
          </a:p>
        </p:txBody>
      </p:sp>
      <p:cxnSp>
        <p:nvCxnSpPr>
          <p:cNvPr id="17" name="Conector recto 16">
            <a:extLst>
              <a:ext uri="{FF2B5EF4-FFF2-40B4-BE49-F238E27FC236}">
                <a16:creationId xmlns:a16="http://schemas.microsoft.com/office/drawing/2014/main" id="{C2C3B7F1-0206-F9CF-46C7-BB935878F44E}"/>
              </a:ext>
            </a:extLst>
          </p:cNvPr>
          <p:cNvCxnSpPr>
            <a:cxnSpLocks/>
          </p:cNvCxnSpPr>
          <p:nvPr/>
        </p:nvCxnSpPr>
        <p:spPr>
          <a:xfrm flipH="1">
            <a:off x="3662763" y="3645967"/>
            <a:ext cx="0" cy="371715"/>
          </a:xfrm>
          <a:prstGeom prst="line">
            <a:avLst/>
          </a:prstGeom>
        </p:spPr>
        <p:style>
          <a:lnRef idx="1">
            <a:schemeClr val="dk1"/>
          </a:lnRef>
          <a:fillRef idx="0">
            <a:schemeClr val="dk1"/>
          </a:fillRef>
          <a:effectRef idx="0">
            <a:schemeClr val="dk1"/>
          </a:effectRef>
          <a:fontRef idx="minor">
            <a:schemeClr val="tx1"/>
          </a:fontRef>
        </p:style>
      </p:cxnSp>
      <p:cxnSp>
        <p:nvCxnSpPr>
          <p:cNvPr id="3" name="Conector recto 2">
            <a:extLst>
              <a:ext uri="{FF2B5EF4-FFF2-40B4-BE49-F238E27FC236}">
                <a16:creationId xmlns:a16="http://schemas.microsoft.com/office/drawing/2014/main" id="{A3A67132-46B9-8A91-E3A1-10F464CDF3A7}"/>
              </a:ext>
            </a:extLst>
          </p:cNvPr>
          <p:cNvCxnSpPr>
            <a:cxnSpLocks/>
          </p:cNvCxnSpPr>
          <p:nvPr/>
        </p:nvCxnSpPr>
        <p:spPr>
          <a:xfrm>
            <a:off x="3670020" y="2536723"/>
            <a:ext cx="0" cy="762505"/>
          </a:xfrm>
          <a:prstGeom prst="line">
            <a:avLst/>
          </a:prstGeom>
        </p:spPr>
        <p:style>
          <a:lnRef idx="1">
            <a:schemeClr val="dk1"/>
          </a:lnRef>
          <a:fillRef idx="0">
            <a:schemeClr val="dk1"/>
          </a:fillRef>
          <a:effectRef idx="0">
            <a:schemeClr val="dk1"/>
          </a:effectRef>
          <a:fontRef idx="minor">
            <a:schemeClr val="tx1"/>
          </a:fontRef>
        </p:style>
      </p:cxnSp>
      <p:sp>
        <p:nvSpPr>
          <p:cNvPr id="4" name="CuadroTexto 3">
            <a:extLst>
              <a:ext uri="{FF2B5EF4-FFF2-40B4-BE49-F238E27FC236}">
                <a16:creationId xmlns:a16="http://schemas.microsoft.com/office/drawing/2014/main" id="{ADF99EB1-53D3-56BF-997B-1051652CD175}"/>
              </a:ext>
            </a:extLst>
          </p:cNvPr>
          <p:cNvSpPr txBox="1"/>
          <p:nvPr/>
        </p:nvSpPr>
        <p:spPr>
          <a:xfrm>
            <a:off x="3073375" y="2198169"/>
            <a:ext cx="1109598" cy="338554"/>
          </a:xfrm>
          <a:prstGeom prst="rect">
            <a:avLst/>
          </a:prstGeom>
          <a:noFill/>
          <a:ln>
            <a:solidFill>
              <a:schemeClr val="tx1"/>
            </a:solidFill>
          </a:ln>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prstClr val="black"/>
                </a:solidFill>
                <a:effectLst/>
                <a:uLnTx/>
                <a:uFillTx/>
                <a:latin typeface="Calibri"/>
                <a:ea typeface="+mn-ea"/>
                <a:cs typeface="+mn-cs"/>
              </a:rPr>
              <a:t>Empleador</a:t>
            </a:r>
          </a:p>
        </p:txBody>
      </p:sp>
      <p:sp>
        <p:nvSpPr>
          <p:cNvPr id="5" name="CuadroTexto 4">
            <a:extLst>
              <a:ext uri="{FF2B5EF4-FFF2-40B4-BE49-F238E27FC236}">
                <a16:creationId xmlns:a16="http://schemas.microsoft.com/office/drawing/2014/main" id="{FC630B8C-C34B-E3C5-FD4E-50F517D8750D}"/>
              </a:ext>
            </a:extLst>
          </p:cNvPr>
          <p:cNvSpPr txBox="1"/>
          <p:nvPr/>
        </p:nvSpPr>
        <p:spPr>
          <a:xfrm>
            <a:off x="5143653" y="2040097"/>
            <a:ext cx="3559371" cy="584775"/>
          </a:xfrm>
          <a:prstGeom prst="rect">
            <a:avLst/>
          </a:prstGeom>
          <a:noFill/>
          <a:ln>
            <a:solidFill>
              <a:schemeClr val="tx1"/>
            </a:solidFill>
          </a:ln>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prstClr val="black"/>
                </a:solidFill>
                <a:effectLst/>
                <a:uLnTx/>
                <a:uFillTx/>
                <a:latin typeface="Calibri"/>
                <a:ea typeface="+mn-ea"/>
                <a:cs typeface="+mn-cs"/>
              </a:rPr>
              <a:t>Requirente de servicio de un trabajador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prstClr val="black"/>
                </a:solidFill>
                <a:effectLst/>
                <a:uLnTx/>
                <a:uFillTx/>
                <a:latin typeface="Calibri"/>
                <a:ea typeface="+mn-ea"/>
                <a:cs typeface="+mn-cs"/>
              </a:rPr>
              <a:t>en relación de dependencia</a:t>
            </a:r>
          </a:p>
        </p:txBody>
      </p:sp>
      <p:cxnSp>
        <p:nvCxnSpPr>
          <p:cNvPr id="14" name="Conector recto 13">
            <a:extLst>
              <a:ext uri="{FF2B5EF4-FFF2-40B4-BE49-F238E27FC236}">
                <a16:creationId xmlns:a16="http://schemas.microsoft.com/office/drawing/2014/main" id="{BB9A3BC6-D3FA-2B56-7ED2-D5FA7E2D29F7}"/>
              </a:ext>
            </a:extLst>
          </p:cNvPr>
          <p:cNvCxnSpPr>
            <a:cxnSpLocks/>
          </p:cNvCxnSpPr>
          <p:nvPr/>
        </p:nvCxnSpPr>
        <p:spPr>
          <a:xfrm flipH="1">
            <a:off x="4181512" y="2347585"/>
            <a:ext cx="949089" cy="2554"/>
          </a:xfrm>
          <a:prstGeom prst="line">
            <a:avLst/>
          </a:prstGeom>
        </p:spPr>
        <p:style>
          <a:lnRef idx="1">
            <a:schemeClr val="dk1"/>
          </a:lnRef>
          <a:fillRef idx="0">
            <a:schemeClr val="dk1"/>
          </a:fillRef>
          <a:effectRef idx="0">
            <a:schemeClr val="dk1"/>
          </a:effectRef>
          <a:fontRef idx="minor">
            <a:schemeClr val="tx1"/>
          </a:fontRef>
        </p:style>
      </p:cxnSp>
      <p:sp>
        <p:nvSpPr>
          <p:cNvPr id="15" name="Rectangle 6">
            <a:extLst>
              <a:ext uri="{FF2B5EF4-FFF2-40B4-BE49-F238E27FC236}">
                <a16:creationId xmlns:a16="http://schemas.microsoft.com/office/drawing/2014/main" id="{31F555A5-35D9-80A3-F6F0-92558AFEFD0F}"/>
              </a:ext>
            </a:extLst>
          </p:cNvPr>
          <p:cNvSpPr txBox="1">
            <a:spLocks noGrp="1" noChangeArrowheads="1"/>
          </p:cNvSpPr>
          <p:nvPr/>
        </p:nvSpPr>
        <p:spPr bwMode="auto">
          <a:xfrm>
            <a:off x="10106476" y="6344556"/>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s-ES" altLang="es-ES" sz="1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s-ES" altLang="es-ES" sz="1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p>
          <a:p>
            <a:pPr marL="0" marR="0" lvl="0" indent="0" algn="r" defTabSz="914400" rtl="0" eaLnBrk="1" fontAlgn="auto" latinLnBrk="0" hangingPunct="1">
              <a:lnSpc>
                <a:spcPct val="100000"/>
              </a:lnSpc>
              <a:spcBef>
                <a:spcPts val="0"/>
              </a:spcBef>
              <a:spcAft>
                <a:spcPts val="0"/>
              </a:spcAft>
              <a:buClrTx/>
              <a:buSzTx/>
              <a:buFontTx/>
              <a:buNone/>
              <a:tabLst/>
              <a:defRPr/>
            </a:pPr>
            <a:fld id="{C78EACEA-4453-4BB1-B0B6-1EC32BFE144D}" type="slidenum">
              <a:rPr kumimoji="0" lang="es-ES" altLang="es-ES" sz="10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8</a:t>
            </a:fld>
            <a:r>
              <a:rPr kumimoji="0" lang="es-ES" altLang="es-ES" sz="1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/63</a:t>
            </a:r>
            <a:endParaRPr kumimoji="0" lang="es-ES" altLang="es-ES" sz="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2633595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7B00A1-0A7E-2EF5-5D85-12B158F0CECF}"/>
            </a:ext>
          </a:extLst>
        </p:cNvPr>
        <p:cNvGrpSpPr/>
        <p:nvPr/>
      </p:nvGrpSpPr>
      <p:grpSpPr>
        <a:xfrm>
          <a:off x="0" y="0"/>
          <a:ext cx="0" cy="0"/>
          <a:chOff x="0" y="0"/>
          <a:chExt cx="0" cy="0"/>
        </a:xfrm>
      </p:grpSpPr>
      <p:sp>
        <p:nvSpPr>
          <p:cNvPr id="2" name="Rectángulo: esquinas redondeadas 1">
            <a:extLst>
              <a:ext uri="{FF2B5EF4-FFF2-40B4-BE49-F238E27FC236}">
                <a16:creationId xmlns:a16="http://schemas.microsoft.com/office/drawing/2014/main" id="{2E7E2B36-B0B7-0C3F-82E7-A3FFFA2015FF}"/>
              </a:ext>
            </a:extLst>
          </p:cNvPr>
          <p:cNvSpPr/>
          <p:nvPr/>
        </p:nvSpPr>
        <p:spPr>
          <a:xfrm>
            <a:off x="3643085" y="130628"/>
            <a:ext cx="4920342" cy="551789"/>
          </a:xfrm>
          <a:prstGeom prst="roundRect">
            <a:avLst/>
          </a:prstGeom>
          <a:noFill/>
          <a:ln w="254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wrap="square" lIns="90000" tIns="72000" bIns="72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2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Light"/>
                <a:ea typeface="+mn-ea"/>
                <a:cs typeface="+mn-cs"/>
              </a:rPr>
              <a:t>LA LEY DE MODERNIZACIÓN LABORAL</a:t>
            </a:r>
          </a:p>
        </p:txBody>
      </p:sp>
      <p:sp>
        <p:nvSpPr>
          <p:cNvPr id="6" name="CuadroTexto 5">
            <a:extLst>
              <a:ext uri="{FF2B5EF4-FFF2-40B4-BE49-F238E27FC236}">
                <a16:creationId xmlns:a16="http://schemas.microsoft.com/office/drawing/2014/main" id="{98CF43F0-79AE-8051-130B-D31FAFD91DD5}"/>
              </a:ext>
            </a:extLst>
          </p:cNvPr>
          <p:cNvSpPr txBox="1"/>
          <p:nvPr/>
        </p:nvSpPr>
        <p:spPr>
          <a:xfrm>
            <a:off x="82550" y="6234118"/>
            <a:ext cx="11615964" cy="584775"/>
          </a:xfrm>
          <a:prstGeom prst="rect">
            <a:avLst/>
          </a:prstGeom>
          <a:noFill/>
          <a:ln>
            <a:solidFill>
              <a:schemeClr val="tx1"/>
            </a:solidFill>
          </a:ln>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s-AR" sz="800" b="0" i="0" u="none" strike="noStrike" kern="1200" cap="none" spc="0" normalizeH="0" baseline="0" noProof="0" dirty="0">
                <a:ln>
                  <a:noFill/>
                </a:ln>
                <a:solidFill>
                  <a:prstClr val="black"/>
                </a:solidFill>
                <a:effectLst/>
                <a:uLnTx/>
                <a:uFillTx/>
                <a:latin typeface="Calibri"/>
                <a:ea typeface="+mn-ea"/>
                <a:cs typeface="+mn-cs"/>
              </a:rPr>
              <a:t>Artículo 16.- </a:t>
            </a:r>
            <a:r>
              <a:rPr kumimoji="0" lang="es-AR" sz="800" b="1" i="0" u="none" strike="noStrike" kern="1200" cap="none" spc="0" normalizeH="0" baseline="0" noProof="0" dirty="0" err="1">
                <a:ln>
                  <a:noFill/>
                </a:ln>
                <a:solidFill>
                  <a:prstClr val="black"/>
                </a:solidFill>
                <a:effectLst/>
                <a:uLnTx/>
                <a:uFillTx/>
                <a:latin typeface="Calibri"/>
                <a:ea typeface="+mn-ea"/>
                <a:cs typeface="+mn-cs"/>
              </a:rPr>
              <a:t>Sustitúyese</a:t>
            </a:r>
            <a:r>
              <a:rPr kumimoji="0" lang="es-AR" sz="800" b="1" i="0" u="none" strike="noStrike" kern="1200" cap="none" spc="0" normalizeH="0" baseline="0" noProof="0" dirty="0">
                <a:ln>
                  <a:noFill/>
                </a:ln>
                <a:solidFill>
                  <a:prstClr val="black"/>
                </a:solidFill>
                <a:effectLst/>
                <a:uLnTx/>
                <a:uFillTx/>
                <a:latin typeface="Calibri"/>
                <a:ea typeface="+mn-ea"/>
                <a:cs typeface="+mn-cs"/>
              </a:rPr>
              <a:t> el artículo 29</a:t>
            </a:r>
            <a:r>
              <a:rPr kumimoji="0" lang="es-AR" sz="800" b="0" i="0" u="none" strike="noStrike" kern="1200" cap="none" spc="0" normalizeH="0" baseline="0" noProof="0" dirty="0">
                <a:ln>
                  <a:noFill/>
                </a:ln>
                <a:solidFill>
                  <a:prstClr val="black"/>
                </a:solidFill>
                <a:effectLst/>
                <a:uLnTx/>
                <a:uFillTx/>
                <a:latin typeface="Calibri"/>
                <a:ea typeface="+mn-ea"/>
                <a:cs typeface="+mn-cs"/>
              </a:rPr>
              <a:t> de la Ley de Contrato de Trabajo </a:t>
            </a:r>
            <a:r>
              <a:rPr kumimoji="0" lang="es-AR" sz="800" b="0" i="0" u="none" strike="noStrike" kern="1200" cap="none" spc="0" normalizeH="0" baseline="0" noProof="0" dirty="0" err="1">
                <a:ln>
                  <a:noFill/>
                </a:ln>
                <a:solidFill>
                  <a:prstClr val="black"/>
                </a:solidFill>
                <a:effectLst/>
                <a:uLnTx/>
                <a:uFillTx/>
                <a:latin typeface="Calibri"/>
                <a:ea typeface="+mn-ea"/>
                <a:cs typeface="+mn-cs"/>
              </a:rPr>
              <a:t>N°</a:t>
            </a:r>
            <a:r>
              <a:rPr kumimoji="0" lang="es-AR" sz="800" b="0" i="0" u="none" strike="noStrike" kern="1200" cap="none" spc="0" normalizeH="0" baseline="0" noProof="0" dirty="0">
                <a:ln>
                  <a:noFill/>
                </a:ln>
                <a:solidFill>
                  <a:prstClr val="black"/>
                </a:solidFill>
                <a:effectLst/>
                <a:uLnTx/>
                <a:uFillTx/>
                <a:latin typeface="Calibri"/>
                <a:ea typeface="+mn-ea"/>
                <a:cs typeface="+mn-cs"/>
              </a:rPr>
              <a:t> 20.744 (</a:t>
            </a:r>
            <a:r>
              <a:rPr kumimoji="0" lang="es-AR" sz="800" b="0" i="0" u="none" strike="noStrike" kern="1200" cap="none" spc="0" normalizeH="0" baseline="0" noProof="0" dirty="0" err="1">
                <a:ln>
                  <a:noFill/>
                </a:ln>
                <a:solidFill>
                  <a:prstClr val="black"/>
                </a:solidFill>
                <a:effectLst/>
                <a:uLnTx/>
                <a:uFillTx/>
                <a:latin typeface="Calibri"/>
                <a:ea typeface="+mn-ea"/>
                <a:cs typeface="+mn-cs"/>
              </a:rPr>
              <a:t>t.o</a:t>
            </a:r>
            <a:r>
              <a:rPr kumimoji="0" lang="es-AR" sz="800" b="0" i="0" u="none" strike="noStrike" kern="1200" cap="none" spc="0" normalizeH="0" baseline="0" noProof="0" dirty="0">
                <a:ln>
                  <a:noFill/>
                </a:ln>
                <a:solidFill>
                  <a:prstClr val="black"/>
                </a:solidFill>
                <a:effectLst/>
                <a:uLnTx/>
                <a:uFillTx/>
                <a:latin typeface="Calibri"/>
                <a:ea typeface="+mn-ea"/>
                <a:cs typeface="+mn-cs"/>
              </a:rPr>
              <a:t>. 1976) y sus modificaciones, por el siguiente:</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s-AR" sz="800" b="0" i="0" u="none" strike="noStrike" kern="1200" cap="none" spc="0" normalizeH="0" baseline="0" noProof="0" dirty="0">
                <a:ln>
                  <a:noFill/>
                </a:ln>
                <a:solidFill>
                  <a:prstClr val="black"/>
                </a:solidFill>
                <a:effectLst/>
                <a:uLnTx/>
                <a:uFillTx/>
                <a:latin typeface="Calibri"/>
                <a:ea typeface="+mn-ea"/>
                <a:cs typeface="+mn-cs"/>
              </a:rPr>
              <a:t>Artículo 29: Mediación. Intermediación. Los trabajadores serán considerados empleados directos de aquellos que registren la relación laboral, sin perjuicio de haber sido contratados con vistas a utilizar su prestación o de proporcionarlos a terceras empresas. La empresa usuaria únicamente será responsable solidaria por las obligaciones laborales y de la seguridad social respecto de los trabajadores proporcionados, exclusivamente de aquellas devengadas durante el tiempo de efectiva prestación para esta última. En ese caso, la empresa usuaria podrá repetir contra la obligada principal.</a:t>
            </a:r>
          </a:p>
        </p:txBody>
      </p:sp>
      <p:sp>
        <p:nvSpPr>
          <p:cNvPr id="7" name="CuadroTexto 6">
            <a:extLst>
              <a:ext uri="{FF2B5EF4-FFF2-40B4-BE49-F238E27FC236}">
                <a16:creationId xmlns:a16="http://schemas.microsoft.com/office/drawing/2014/main" id="{FA1238FC-51CD-C490-6FB2-B4F17FC292C5}"/>
              </a:ext>
            </a:extLst>
          </p:cNvPr>
          <p:cNvSpPr txBox="1"/>
          <p:nvPr/>
        </p:nvSpPr>
        <p:spPr>
          <a:xfrm>
            <a:off x="2716687" y="2677212"/>
            <a:ext cx="2247199" cy="646331"/>
          </a:xfrm>
          <a:prstGeom prst="rect">
            <a:avLst/>
          </a:prstGeom>
          <a:noFill/>
          <a:ln w="28575">
            <a:solidFill>
              <a:srgbClr val="FF0000"/>
            </a:solidFill>
          </a:ln>
        </p:spPr>
        <p:txBody>
          <a:bodyPr wrap="square" rtlCol="0">
            <a:spAutoFit/>
          </a:bodyPr>
          <a:lstStyle>
            <a:defPPr>
              <a:defRPr lang="es-AR"/>
            </a:defPPr>
            <a:lvl1pPr algn="ctr">
              <a:defRPr b="1">
                <a:solidFill>
                  <a:srgbClr val="FF0000"/>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800" b="1" i="0" u="none" strike="noStrike" kern="1200" cap="none" spc="0" normalizeH="0" baseline="0" noProof="0" dirty="0">
                <a:ln>
                  <a:noFill/>
                </a:ln>
                <a:solidFill>
                  <a:srgbClr val="FF0000"/>
                </a:solidFill>
                <a:effectLst/>
                <a:uLnTx/>
                <a:uFillTx/>
                <a:latin typeface="Calibri"/>
                <a:ea typeface="+mn-ea"/>
                <a:cs typeface="+mn-cs"/>
              </a:rPr>
              <a:t>Empresa Contratante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800" b="1" i="0" u="none" strike="noStrike" kern="1200" cap="none" spc="0" normalizeH="0" baseline="0" noProof="0" dirty="0">
                <a:ln>
                  <a:noFill/>
                </a:ln>
                <a:solidFill>
                  <a:srgbClr val="FF0000"/>
                </a:solidFill>
                <a:effectLst/>
                <a:uLnTx/>
                <a:uFillTx/>
                <a:latin typeface="Calibri"/>
                <a:ea typeface="+mn-ea"/>
                <a:cs typeface="+mn-cs"/>
              </a:rPr>
              <a:t>Empleador directo</a:t>
            </a:r>
          </a:p>
        </p:txBody>
      </p:sp>
      <p:sp>
        <p:nvSpPr>
          <p:cNvPr id="8" name="CuadroTexto 7">
            <a:extLst>
              <a:ext uri="{FF2B5EF4-FFF2-40B4-BE49-F238E27FC236}">
                <a16:creationId xmlns:a16="http://schemas.microsoft.com/office/drawing/2014/main" id="{D153D153-63EE-9AE1-7C76-385D6D435ECA}"/>
              </a:ext>
            </a:extLst>
          </p:cNvPr>
          <p:cNvSpPr txBox="1"/>
          <p:nvPr/>
        </p:nvSpPr>
        <p:spPr>
          <a:xfrm>
            <a:off x="2479185" y="1781133"/>
            <a:ext cx="1713098" cy="584775"/>
          </a:xfrm>
          <a:prstGeom prst="rect">
            <a:avLst/>
          </a:prstGeom>
          <a:noFill/>
          <a:ln>
            <a:solidFill>
              <a:schemeClr val="tx1"/>
            </a:solidFill>
          </a:ln>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srgbClr val="4472C4">
                    <a:lumMod val="75000"/>
                  </a:srgbClr>
                </a:solidFill>
                <a:effectLst/>
                <a:uLnTx/>
                <a:uFillTx/>
                <a:latin typeface="Calibri"/>
                <a:ea typeface="+mn-ea"/>
                <a:cs typeface="+mn-cs"/>
              </a:rPr>
              <a:t>MEDIACIÓN</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srgbClr val="4472C4">
                    <a:lumMod val="75000"/>
                  </a:srgbClr>
                </a:solidFill>
                <a:effectLst/>
                <a:uLnTx/>
                <a:uFillTx/>
                <a:latin typeface="Calibri"/>
                <a:ea typeface="+mn-ea"/>
                <a:cs typeface="+mn-cs"/>
              </a:rPr>
              <a:t>INTERMEDIACIÓN</a:t>
            </a:r>
          </a:p>
        </p:txBody>
      </p:sp>
      <p:sp>
        <p:nvSpPr>
          <p:cNvPr id="9" name="CuadroTexto 8">
            <a:extLst>
              <a:ext uri="{FF2B5EF4-FFF2-40B4-BE49-F238E27FC236}">
                <a16:creationId xmlns:a16="http://schemas.microsoft.com/office/drawing/2014/main" id="{CD8CA0DC-21BC-81C0-E878-587779A1B82C}"/>
              </a:ext>
            </a:extLst>
          </p:cNvPr>
          <p:cNvSpPr txBox="1"/>
          <p:nvPr/>
        </p:nvSpPr>
        <p:spPr>
          <a:xfrm>
            <a:off x="2684665" y="3421701"/>
            <a:ext cx="2479333" cy="584775"/>
          </a:xfrm>
          <a:prstGeom prst="rect">
            <a:avLst/>
          </a:prstGeom>
          <a:noFill/>
          <a:ln>
            <a:solidFill>
              <a:schemeClr val="tx1"/>
            </a:solidFill>
          </a:ln>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prstClr val="black"/>
                </a:solidFill>
                <a:effectLst/>
                <a:uLnTx/>
                <a:uFillTx/>
                <a:latin typeface="Calibri"/>
                <a:ea typeface="+mn-ea"/>
                <a:cs typeface="+mn-cs"/>
              </a:rPr>
              <a:t>Dependiente contratado</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prstClr val="black"/>
                </a:solidFill>
                <a:effectLst/>
                <a:uLnTx/>
                <a:uFillTx/>
                <a:latin typeface="Calibri"/>
                <a:ea typeface="+mn-ea"/>
                <a:cs typeface="+mn-cs"/>
              </a:rPr>
              <a:t>para trabajar en un tercero</a:t>
            </a:r>
          </a:p>
        </p:txBody>
      </p:sp>
      <p:sp>
        <p:nvSpPr>
          <p:cNvPr id="10" name="CuadroTexto 9">
            <a:extLst>
              <a:ext uri="{FF2B5EF4-FFF2-40B4-BE49-F238E27FC236}">
                <a16:creationId xmlns:a16="http://schemas.microsoft.com/office/drawing/2014/main" id="{64D3C78E-A195-4F3F-A51D-874A061649CC}"/>
              </a:ext>
            </a:extLst>
          </p:cNvPr>
          <p:cNvSpPr txBox="1"/>
          <p:nvPr/>
        </p:nvSpPr>
        <p:spPr>
          <a:xfrm>
            <a:off x="5879166" y="2825328"/>
            <a:ext cx="918135" cy="584775"/>
          </a:xfrm>
          <a:prstGeom prst="rect">
            <a:avLst/>
          </a:prstGeom>
          <a:noFill/>
          <a:ln>
            <a:solidFill>
              <a:schemeClr val="tx1"/>
            </a:solidFill>
          </a:ln>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prstClr val="black"/>
                </a:solidFill>
                <a:effectLst/>
                <a:uLnTx/>
                <a:uFillTx/>
                <a:latin typeface="Calibri"/>
                <a:ea typeface="+mn-ea"/>
                <a:cs typeface="+mn-cs"/>
              </a:rPr>
              <a:t>Empresa</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prstClr val="black"/>
                </a:solidFill>
                <a:effectLst/>
                <a:uLnTx/>
                <a:uFillTx/>
                <a:latin typeface="Calibri"/>
                <a:ea typeface="+mn-ea"/>
                <a:cs typeface="+mn-cs"/>
              </a:rPr>
              <a:t>usuaria</a:t>
            </a:r>
          </a:p>
        </p:txBody>
      </p:sp>
      <p:sp>
        <p:nvSpPr>
          <p:cNvPr id="11" name="CuadroTexto 10">
            <a:extLst>
              <a:ext uri="{FF2B5EF4-FFF2-40B4-BE49-F238E27FC236}">
                <a16:creationId xmlns:a16="http://schemas.microsoft.com/office/drawing/2014/main" id="{CF72A2F2-15F3-350A-8BC8-FE5CA5E457DA}"/>
              </a:ext>
            </a:extLst>
          </p:cNvPr>
          <p:cNvSpPr txBox="1"/>
          <p:nvPr/>
        </p:nvSpPr>
        <p:spPr>
          <a:xfrm>
            <a:off x="5851412" y="3511761"/>
            <a:ext cx="2041264" cy="338554"/>
          </a:xfrm>
          <a:prstGeom prst="rect">
            <a:avLst/>
          </a:prstGeom>
          <a:noFill/>
          <a:ln>
            <a:solidFill>
              <a:schemeClr val="tx1"/>
            </a:solidFill>
          </a:ln>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prstClr val="black"/>
                </a:solidFill>
                <a:effectLst/>
                <a:uLnTx/>
                <a:uFillTx/>
                <a:latin typeface="Calibri"/>
                <a:ea typeface="+mn-ea"/>
                <a:cs typeface="+mn-cs"/>
              </a:rPr>
              <a:t>Servicio de </a:t>
            </a:r>
            <a:r>
              <a:rPr kumimoji="0" lang="es-AR" sz="1600" b="1" i="0" u="none" strike="noStrike" kern="1200" cap="none" spc="0" normalizeH="0" baseline="0" noProof="0">
                <a:ln>
                  <a:noFill/>
                </a:ln>
                <a:solidFill>
                  <a:prstClr val="black"/>
                </a:solidFill>
                <a:effectLst/>
                <a:uLnTx/>
                <a:uFillTx/>
                <a:latin typeface="Calibri"/>
                <a:ea typeface="+mn-ea"/>
                <a:cs typeface="+mn-cs"/>
              </a:rPr>
              <a:t>un tercero</a:t>
            </a:r>
            <a:endParaRPr kumimoji="0" lang="es-AR" sz="1600" b="1" i="0" u="none" strike="noStrike" kern="1200" cap="none" spc="0" normalizeH="0" baseline="0" noProof="0" dirty="0">
              <a:ln>
                <a:noFill/>
              </a:ln>
              <a:solidFill>
                <a:prstClr val="black"/>
              </a:solidFill>
              <a:effectLst/>
              <a:uLnTx/>
              <a:uFillTx/>
              <a:latin typeface="Calibri"/>
              <a:ea typeface="+mn-ea"/>
              <a:cs typeface="+mn-cs"/>
            </a:endParaRPr>
          </a:p>
        </p:txBody>
      </p:sp>
      <p:cxnSp>
        <p:nvCxnSpPr>
          <p:cNvPr id="3" name="Conector recto 2">
            <a:extLst>
              <a:ext uri="{FF2B5EF4-FFF2-40B4-BE49-F238E27FC236}">
                <a16:creationId xmlns:a16="http://schemas.microsoft.com/office/drawing/2014/main" id="{0970A003-E55C-ADBA-533E-E868DF62217B}"/>
              </a:ext>
            </a:extLst>
          </p:cNvPr>
          <p:cNvCxnSpPr>
            <a:cxnSpLocks/>
          </p:cNvCxnSpPr>
          <p:nvPr/>
        </p:nvCxnSpPr>
        <p:spPr>
          <a:xfrm>
            <a:off x="5163998" y="3686045"/>
            <a:ext cx="652363" cy="0"/>
          </a:xfrm>
          <a:prstGeom prst="line">
            <a:avLst/>
          </a:prstGeom>
        </p:spPr>
        <p:style>
          <a:lnRef idx="1">
            <a:schemeClr val="dk1"/>
          </a:lnRef>
          <a:fillRef idx="0">
            <a:schemeClr val="dk1"/>
          </a:fillRef>
          <a:effectRef idx="0">
            <a:schemeClr val="dk1"/>
          </a:effectRef>
          <a:fontRef idx="minor">
            <a:schemeClr val="tx1"/>
          </a:fontRef>
        </p:style>
      </p:cxnSp>
      <p:sp>
        <p:nvSpPr>
          <p:cNvPr id="4" name="CuadroTexto 3">
            <a:extLst>
              <a:ext uri="{FF2B5EF4-FFF2-40B4-BE49-F238E27FC236}">
                <a16:creationId xmlns:a16="http://schemas.microsoft.com/office/drawing/2014/main" id="{C8671338-85FB-17C0-B93F-DF9E9AD4D2BD}"/>
              </a:ext>
            </a:extLst>
          </p:cNvPr>
          <p:cNvSpPr txBox="1"/>
          <p:nvPr/>
        </p:nvSpPr>
        <p:spPr>
          <a:xfrm>
            <a:off x="3349495" y="4372344"/>
            <a:ext cx="1149674" cy="338554"/>
          </a:xfrm>
          <a:prstGeom prst="rect">
            <a:avLst/>
          </a:prstGeom>
          <a:noFill/>
          <a:ln>
            <a:solidFill>
              <a:schemeClr val="tx1"/>
            </a:solidFill>
          </a:ln>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prstClr val="black"/>
                </a:solidFill>
                <a:effectLst/>
                <a:uLnTx/>
                <a:uFillTx/>
                <a:latin typeface="Calibri"/>
                <a:ea typeface="+mn-ea"/>
                <a:cs typeface="+mn-cs"/>
              </a:rPr>
              <a:t>Solidaridad</a:t>
            </a:r>
          </a:p>
        </p:txBody>
      </p:sp>
      <p:sp>
        <p:nvSpPr>
          <p:cNvPr id="5" name="CuadroTexto 4">
            <a:extLst>
              <a:ext uri="{FF2B5EF4-FFF2-40B4-BE49-F238E27FC236}">
                <a16:creationId xmlns:a16="http://schemas.microsoft.com/office/drawing/2014/main" id="{B555430E-FA8E-C753-3056-1E05A63B23AC}"/>
              </a:ext>
            </a:extLst>
          </p:cNvPr>
          <p:cNvSpPr txBox="1"/>
          <p:nvPr/>
        </p:nvSpPr>
        <p:spPr>
          <a:xfrm>
            <a:off x="5137355" y="4164804"/>
            <a:ext cx="3856312" cy="830997"/>
          </a:xfrm>
          <a:prstGeom prst="rect">
            <a:avLst/>
          </a:prstGeom>
          <a:noFill/>
          <a:ln>
            <a:solidFill>
              <a:schemeClr val="tx1"/>
            </a:solidFill>
          </a:ln>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prstClr val="black"/>
                </a:solidFill>
                <a:effectLst/>
                <a:uLnTx/>
                <a:uFillTx/>
                <a:latin typeface="Calibri"/>
                <a:ea typeface="+mn-ea"/>
                <a:cs typeface="+mn-cs"/>
              </a:rPr>
              <a:t>Por las obligaciones laborales y de la</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prstClr val="black"/>
                </a:solidFill>
                <a:effectLst/>
                <a:uLnTx/>
                <a:uFillTx/>
                <a:latin typeface="Calibri"/>
                <a:ea typeface="+mn-ea"/>
                <a:cs typeface="+mn-cs"/>
              </a:rPr>
              <a:t>Seguridad Social exclusivamente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prstClr val="black"/>
                </a:solidFill>
                <a:effectLst/>
                <a:uLnTx/>
                <a:uFillTx/>
                <a:latin typeface="Calibri"/>
                <a:ea typeface="+mn-ea"/>
                <a:cs typeface="+mn-cs"/>
              </a:rPr>
              <a:t>devengadas durante la exclusiva prestación</a:t>
            </a:r>
          </a:p>
        </p:txBody>
      </p:sp>
      <p:cxnSp>
        <p:nvCxnSpPr>
          <p:cNvPr id="12" name="Conector recto 11">
            <a:extLst>
              <a:ext uri="{FF2B5EF4-FFF2-40B4-BE49-F238E27FC236}">
                <a16:creationId xmlns:a16="http://schemas.microsoft.com/office/drawing/2014/main" id="{6E2A21BA-4735-D7EC-DC52-3A17532D69FC}"/>
              </a:ext>
            </a:extLst>
          </p:cNvPr>
          <p:cNvCxnSpPr>
            <a:cxnSpLocks/>
          </p:cNvCxnSpPr>
          <p:nvPr/>
        </p:nvCxnSpPr>
        <p:spPr>
          <a:xfrm>
            <a:off x="4515619" y="4542287"/>
            <a:ext cx="652363" cy="0"/>
          </a:xfrm>
          <a:prstGeom prst="line">
            <a:avLst/>
          </a:prstGeom>
        </p:spPr>
        <p:style>
          <a:lnRef idx="1">
            <a:schemeClr val="dk1"/>
          </a:lnRef>
          <a:fillRef idx="0">
            <a:schemeClr val="dk1"/>
          </a:fillRef>
          <a:effectRef idx="0">
            <a:schemeClr val="dk1"/>
          </a:effectRef>
          <a:fontRef idx="minor">
            <a:schemeClr val="tx1"/>
          </a:fontRef>
        </p:style>
      </p:cxnSp>
      <p:cxnSp>
        <p:nvCxnSpPr>
          <p:cNvPr id="13" name="Conector recto 12">
            <a:extLst>
              <a:ext uri="{FF2B5EF4-FFF2-40B4-BE49-F238E27FC236}">
                <a16:creationId xmlns:a16="http://schemas.microsoft.com/office/drawing/2014/main" id="{0FF93654-F4F3-E558-F102-E129DDBC792B}"/>
              </a:ext>
            </a:extLst>
          </p:cNvPr>
          <p:cNvCxnSpPr>
            <a:cxnSpLocks/>
          </p:cNvCxnSpPr>
          <p:nvPr/>
        </p:nvCxnSpPr>
        <p:spPr>
          <a:xfrm flipH="1">
            <a:off x="3909505" y="4006476"/>
            <a:ext cx="0" cy="371715"/>
          </a:xfrm>
          <a:prstGeom prst="line">
            <a:avLst/>
          </a:prstGeom>
        </p:spPr>
        <p:style>
          <a:lnRef idx="1">
            <a:schemeClr val="dk1"/>
          </a:lnRef>
          <a:fillRef idx="0">
            <a:schemeClr val="dk1"/>
          </a:fillRef>
          <a:effectRef idx="0">
            <a:schemeClr val="dk1"/>
          </a:effectRef>
          <a:fontRef idx="minor">
            <a:schemeClr val="tx1"/>
          </a:fontRef>
        </p:style>
      </p:cxnSp>
      <p:sp>
        <p:nvSpPr>
          <p:cNvPr id="14" name="CuadroTexto 13">
            <a:extLst>
              <a:ext uri="{FF2B5EF4-FFF2-40B4-BE49-F238E27FC236}">
                <a16:creationId xmlns:a16="http://schemas.microsoft.com/office/drawing/2014/main" id="{19463A8E-BC67-1272-CF81-D6CF0842322C}"/>
              </a:ext>
            </a:extLst>
          </p:cNvPr>
          <p:cNvSpPr txBox="1"/>
          <p:nvPr/>
        </p:nvSpPr>
        <p:spPr>
          <a:xfrm>
            <a:off x="5114449" y="5356349"/>
            <a:ext cx="4014433" cy="338554"/>
          </a:xfrm>
          <a:prstGeom prst="rect">
            <a:avLst/>
          </a:prstGeom>
          <a:noFill/>
          <a:ln>
            <a:solidFill>
              <a:schemeClr val="tx1"/>
            </a:solidFill>
          </a:ln>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AR" sz="1600" b="1" i="0" u="none" strike="noStrike" kern="1200" cap="none" spc="0" normalizeH="0" baseline="0" noProof="0" dirty="0">
                <a:ln>
                  <a:noFill/>
                </a:ln>
                <a:solidFill>
                  <a:prstClr val="black"/>
                </a:solidFill>
                <a:effectLst/>
                <a:uLnTx/>
                <a:uFillTx/>
                <a:latin typeface="Calibri"/>
                <a:ea typeface="+mn-ea"/>
                <a:cs typeface="+mn-cs"/>
              </a:rPr>
              <a:t>Derecho de repetir excedente sobre principal</a:t>
            </a:r>
          </a:p>
        </p:txBody>
      </p:sp>
      <p:cxnSp>
        <p:nvCxnSpPr>
          <p:cNvPr id="15" name="Conector recto 14">
            <a:extLst>
              <a:ext uri="{FF2B5EF4-FFF2-40B4-BE49-F238E27FC236}">
                <a16:creationId xmlns:a16="http://schemas.microsoft.com/office/drawing/2014/main" id="{4DF3D349-304C-BC3C-719A-52E143A4CED5}"/>
              </a:ext>
            </a:extLst>
          </p:cNvPr>
          <p:cNvCxnSpPr>
            <a:cxnSpLocks/>
          </p:cNvCxnSpPr>
          <p:nvPr/>
        </p:nvCxnSpPr>
        <p:spPr>
          <a:xfrm flipH="1">
            <a:off x="7019747" y="4990481"/>
            <a:ext cx="0" cy="371715"/>
          </a:xfrm>
          <a:prstGeom prst="line">
            <a:avLst/>
          </a:prstGeom>
        </p:spPr>
        <p:style>
          <a:lnRef idx="1">
            <a:schemeClr val="dk1"/>
          </a:lnRef>
          <a:fillRef idx="0">
            <a:schemeClr val="dk1"/>
          </a:fillRef>
          <a:effectRef idx="0">
            <a:schemeClr val="dk1"/>
          </a:effectRef>
          <a:fontRef idx="minor">
            <a:schemeClr val="tx1"/>
          </a:fontRef>
        </p:style>
      </p:cxnSp>
      <p:sp>
        <p:nvSpPr>
          <p:cNvPr id="16" name="Rectangle 6">
            <a:extLst>
              <a:ext uri="{FF2B5EF4-FFF2-40B4-BE49-F238E27FC236}">
                <a16:creationId xmlns:a16="http://schemas.microsoft.com/office/drawing/2014/main" id="{69BEFC8C-0763-2402-9E9F-22AB06105F80}"/>
              </a:ext>
            </a:extLst>
          </p:cNvPr>
          <p:cNvSpPr txBox="1">
            <a:spLocks noGrp="1" noChangeArrowheads="1"/>
          </p:cNvSpPr>
          <p:nvPr/>
        </p:nvSpPr>
        <p:spPr bwMode="auto">
          <a:xfrm>
            <a:off x="10106476" y="6344556"/>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s-ES" altLang="es-ES" sz="1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s-ES" altLang="es-ES" sz="1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p>
          <a:p>
            <a:pPr marL="0" marR="0" lvl="0" indent="0" algn="r" defTabSz="914400" rtl="0" eaLnBrk="1" fontAlgn="auto" latinLnBrk="0" hangingPunct="1">
              <a:lnSpc>
                <a:spcPct val="100000"/>
              </a:lnSpc>
              <a:spcBef>
                <a:spcPts val="0"/>
              </a:spcBef>
              <a:spcAft>
                <a:spcPts val="0"/>
              </a:spcAft>
              <a:buClrTx/>
              <a:buSzTx/>
              <a:buFontTx/>
              <a:buNone/>
              <a:tabLst/>
              <a:defRPr/>
            </a:pPr>
            <a:fld id="{C78EACEA-4453-4BB1-B0B6-1EC32BFE144D}" type="slidenum">
              <a:rPr kumimoji="0" lang="es-ES" altLang="es-ES" sz="10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9</a:t>
            </a:fld>
            <a:r>
              <a:rPr kumimoji="0" lang="es-ES" altLang="es-ES" sz="1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/63</a:t>
            </a:r>
            <a:endParaRPr kumimoji="0" lang="es-ES" altLang="es-ES" sz="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02970691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1">
          <a:schemeClr val="dk1"/>
        </a:lnRef>
        <a:fillRef idx="0">
          <a:schemeClr val="dk1"/>
        </a:fillRef>
        <a:effectRef idx="0">
          <a:schemeClr val="dk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10493</TotalTime>
  <Words>6417</Words>
  <Application>Microsoft Office PowerPoint</Application>
  <PresentationFormat>Panorámica</PresentationFormat>
  <Paragraphs>320</Paragraphs>
  <Slides>19</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19</vt:i4>
      </vt:variant>
    </vt:vector>
  </HeadingPairs>
  <TitlesOfParts>
    <vt:vector size="25" baseType="lpstr">
      <vt:lpstr>Aptos</vt:lpstr>
      <vt:lpstr>Arial</vt:lpstr>
      <vt:lpstr>Calibri</vt:lpstr>
      <vt:lpstr>Calibri Light</vt:lpstr>
      <vt:lpstr>Times New Roman</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Marcelo A. Rodriguez</dc:creator>
  <cp:lastModifiedBy>Marcelo A. Rodriguez</cp:lastModifiedBy>
  <cp:revision>630</cp:revision>
  <cp:lastPrinted>2021-05-14T12:25:15Z</cp:lastPrinted>
  <dcterms:created xsi:type="dcterms:W3CDTF">2020-12-09T23:33:18Z</dcterms:created>
  <dcterms:modified xsi:type="dcterms:W3CDTF">2026-03-17T21:44:29Z</dcterms:modified>
</cp:coreProperties>
</file>